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  <p:sldMasterId id="2147483673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73" r:id="rId11"/>
    <p:sldId id="271" r:id="rId12"/>
    <p:sldId id="272" r:id="rId13"/>
    <p:sldId id="264" r:id="rId14"/>
    <p:sldId id="265" r:id="rId15"/>
    <p:sldId id="266" r:id="rId16"/>
    <p:sldId id="267" r:id="rId17"/>
    <p:sldId id="268" r:id="rId18"/>
    <p:sldId id="270" r:id="rId1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E81B26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8" autoAdjust="0"/>
    <p:restoredTop sz="86321" autoAdjust="0"/>
  </p:normalViewPr>
  <p:slideViewPr>
    <p:cSldViewPr>
      <p:cViewPr varScale="1">
        <p:scale>
          <a:sx n="107" d="100"/>
          <a:sy n="107" d="100"/>
        </p:scale>
        <p:origin x="-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2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FB4105-7D4E-46B2-8D1E-7DCF2FDD63AD}" type="datetime4">
              <a:rPr lang="fr-CH" smtClean="0"/>
              <a:t>4 septembre 2015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0ADF70-93B5-044A-9BB6-CBBADBA3F2A0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989766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C63AA67-F0DD-4698-A965-C2060C8B7259}" type="datetime4">
              <a:rPr lang="fr-CH" smtClean="0"/>
              <a:t>4 septembre 2015</a:t>
            </a:fld>
            <a:endParaRPr lang="fr-FR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fr-FR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2E8F0CD-730C-8B4F-A824-D62B1ABA6579}" type="slidenum">
              <a:rPr lang="fr-FR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8830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 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2070000"/>
            <a:ext cx="6624000" cy="108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latin typeface="Arial" pitchFamily="34" charset="0"/>
                <a:cs typeface="Arial" pitchFamily="34" charset="0"/>
              </a:defRPr>
            </a:lvl1pPr>
            <a:lvl2pPr>
              <a:buNone/>
              <a:defRPr lang="fr-FR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 dirty="0" err="1" smtClean="0"/>
              <a:t>Titre</a:t>
            </a:r>
            <a:endParaRPr lang="en-US" noProof="0" dirty="0" smtClean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3240000"/>
            <a:ext cx="6624000" cy="504000"/>
          </a:xfrm>
          <a:prstGeom prst="rect">
            <a:avLst/>
          </a:prstGeom>
        </p:spPr>
        <p:txBody>
          <a:bodyPr/>
          <a:lstStyle>
            <a:lvl1pPr>
              <a:buNone/>
              <a:defRPr sz="1800" b="1">
                <a:latin typeface="+mn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 dirty="0" smtClean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277864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 Titr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2070000"/>
            <a:ext cx="6624000" cy="108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latin typeface="Arial" pitchFamily="34" charset="0"/>
                <a:cs typeface="Arial" pitchFamily="34" charset="0"/>
              </a:defRPr>
            </a:lvl1pPr>
            <a:lvl2pPr>
              <a:buNone/>
              <a:defRPr lang="fr-FR" sz="18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 dirty="0" err="1" smtClean="0"/>
              <a:t>Titre</a:t>
            </a:r>
            <a:endParaRPr lang="en-US" noProof="0" dirty="0" smtClean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3240000"/>
            <a:ext cx="6624000" cy="504000"/>
          </a:xfrm>
          <a:prstGeom prst="rect">
            <a:avLst/>
          </a:prstGeom>
        </p:spPr>
        <p:txBody>
          <a:bodyPr/>
          <a:lstStyle>
            <a:lvl1pPr>
              <a:buNone/>
              <a:defRPr sz="1800" b="1">
                <a:latin typeface="+mn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 dirty="0" smtClean="0"/>
              <a:t>Auteur</a:t>
            </a:r>
          </a:p>
        </p:txBody>
      </p:sp>
      <p:sp>
        <p:nvSpPr>
          <p:cNvPr id="4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2160000" y="0"/>
            <a:ext cx="6624000" cy="1800000"/>
          </a:xfrm>
          <a:prstGeom prst="rect">
            <a:avLst/>
          </a:prstGeom>
        </p:spPr>
        <p:txBody>
          <a:bodyPr/>
          <a:lstStyle>
            <a:lvl1pPr>
              <a:buNone/>
              <a:defRPr sz="1400" i="1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sur </a:t>
            </a:r>
            <a:r>
              <a:rPr lang="en-US" noProof="0" dirty="0" err="1" smtClean="0"/>
              <a:t>l'icône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ajouter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une</a:t>
            </a:r>
            <a:r>
              <a:rPr lang="en-US" noProof="0" dirty="0" smtClean="0"/>
              <a:t> image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998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979711" y="608400"/>
            <a:ext cx="6804000" cy="1000125"/>
          </a:xfrm>
          <a:prstGeom prst="rect">
            <a:avLst/>
          </a:prstGeom>
        </p:spPr>
        <p:txBody>
          <a:bodyPr/>
          <a:lstStyle>
            <a:lvl1pPr>
              <a:buNone/>
              <a:defRPr sz="2400" b="1" baseline="0"/>
            </a:lvl1pPr>
            <a:lvl2pPr>
              <a:defRPr sz="1600" b="1"/>
            </a:lvl2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4647000"/>
          </a:xfrm>
          <a:prstGeom prst="rect">
            <a:avLst/>
          </a:prstGeom>
        </p:spPr>
        <p:txBody>
          <a:bodyPr anchor="t"/>
          <a:lstStyle>
            <a:lvl1pPr marL="266700" indent="-266700">
              <a:lnSpc>
                <a:spcPct val="150000"/>
              </a:lnSpc>
              <a:spcAft>
                <a:spcPts val="1200"/>
              </a:spcAft>
              <a:buClr>
                <a:srgbClr val="E81B26"/>
              </a:buClr>
              <a:buFont typeface="Wingdings" pitchFamily="2" charset="2"/>
              <a:buChar char="§"/>
              <a:defRPr sz="1800"/>
            </a:lvl1pPr>
            <a:lvl2pPr marL="531813" indent="-265113">
              <a:lnSpc>
                <a:spcPct val="150000"/>
              </a:lnSpc>
              <a:spcAft>
                <a:spcPts val="1200"/>
              </a:spcAft>
              <a:buClr>
                <a:srgbClr val="E81B26"/>
              </a:buClr>
              <a:buFont typeface="Wingdings" pitchFamily="2" charset="2"/>
              <a:buChar char="§"/>
              <a:defRPr sz="1600"/>
            </a:lvl2pPr>
            <a:lvl3pPr marL="809625" indent="0">
              <a:lnSpc>
                <a:spcPct val="150000"/>
              </a:lnSpc>
              <a:spcAft>
                <a:spcPts val="1200"/>
              </a:spcAft>
              <a:buClr>
                <a:srgbClr val="E81B26"/>
              </a:buClr>
              <a:buFontTx/>
              <a:buNone/>
              <a:defRPr sz="1600"/>
            </a:lvl3pPr>
            <a:lvl4pPr>
              <a:buFontTx/>
              <a:buNone/>
              <a:defRPr sz="1600"/>
            </a:lvl4pPr>
            <a:lvl5pPr>
              <a:buFontTx/>
              <a:buNone/>
              <a:defRPr sz="1600"/>
            </a:lvl5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347864" y="6400800"/>
            <a:ext cx="4824536" cy="320675"/>
          </a:xfrm>
          <a:prstGeom prst="rect">
            <a:avLst/>
          </a:prstGeom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11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8244408" y="6400800"/>
            <a:ext cx="539592" cy="320675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</a:defRPr>
            </a:lvl1pPr>
          </a:lstStyle>
          <a:p>
            <a:fld id="{37D006BD-1E36-FC42-BA0A-9B4CBC358327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228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 Imag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360000" y="1677600"/>
            <a:ext cx="8424000" cy="4647600"/>
          </a:xfrm>
          <a:prstGeom prst="rect">
            <a:avLst/>
          </a:prstGeom>
        </p:spPr>
        <p:txBody>
          <a:bodyPr/>
          <a:lstStyle>
            <a:lvl1pPr algn="l">
              <a:buNone/>
              <a:defRPr sz="1400" i="1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sur </a:t>
            </a:r>
            <a:r>
              <a:rPr lang="en-US" noProof="0" dirty="0" err="1" smtClean="0"/>
              <a:t>l'icône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ajouter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une</a:t>
            </a:r>
            <a:r>
              <a:rPr lang="en-US" noProof="0" dirty="0" smtClean="0"/>
              <a:t> image</a:t>
            </a:r>
            <a:endParaRPr lang="en-US" noProof="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980000" y="608400"/>
            <a:ext cx="6804000" cy="1000125"/>
          </a:xfrm>
          <a:prstGeom prst="rect">
            <a:avLst/>
          </a:prstGeom>
        </p:spPr>
        <p:txBody>
          <a:bodyPr/>
          <a:lstStyle>
            <a:lvl1pPr>
              <a:buNone/>
              <a:defRPr sz="2400" b="1" baseline="0"/>
            </a:lvl1pPr>
            <a:lvl2pPr>
              <a:defRPr sz="1600" b="1"/>
            </a:lvl2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347864" y="6400800"/>
            <a:ext cx="4824536" cy="320675"/>
          </a:xfrm>
          <a:prstGeom prst="rect">
            <a:avLst/>
          </a:prstGeom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11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8244408" y="6400800"/>
            <a:ext cx="539592" cy="320675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</a:defRPr>
            </a:lvl1pPr>
          </a:lstStyle>
          <a:p>
            <a:fld id="{37D006BD-1E36-FC42-BA0A-9B4CBC358327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6346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3 Deu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360000" y="1677600"/>
            <a:ext cx="4176000" cy="4647600"/>
          </a:xfrm>
          <a:prstGeom prst="rect">
            <a:avLst/>
          </a:prstGeom>
        </p:spPr>
        <p:txBody>
          <a:bodyPr/>
          <a:lstStyle>
            <a:lvl1pPr algn="l">
              <a:buNone/>
              <a:defRPr sz="1400" i="1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sur </a:t>
            </a:r>
            <a:r>
              <a:rPr lang="en-US" noProof="0" dirty="0" err="1" smtClean="0"/>
              <a:t>l'icône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ajouter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une</a:t>
            </a:r>
            <a:r>
              <a:rPr lang="en-US" noProof="0" dirty="0" smtClean="0"/>
              <a:t> image</a:t>
            </a:r>
            <a:endParaRPr lang="en-US" noProof="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980000" y="608400"/>
            <a:ext cx="6804000" cy="1000125"/>
          </a:xfrm>
          <a:prstGeom prst="rect">
            <a:avLst/>
          </a:prstGeom>
        </p:spPr>
        <p:txBody>
          <a:bodyPr/>
          <a:lstStyle>
            <a:lvl1pPr>
              <a:buNone/>
              <a:defRPr sz="2400" b="1" baseline="0"/>
            </a:lvl1pPr>
            <a:lvl2pPr>
              <a:defRPr sz="1600" b="1"/>
            </a:lvl2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7" name="Espace réservé pour une image  4"/>
          <p:cNvSpPr>
            <a:spLocks noGrp="1"/>
          </p:cNvSpPr>
          <p:nvPr>
            <p:ph type="pic" sz="quarter" idx="16"/>
          </p:nvPr>
        </p:nvSpPr>
        <p:spPr>
          <a:xfrm>
            <a:off x="4608000" y="1677600"/>
            <a:ext cx="4176000" cy="4647600"/>
          </a:xfrm>
          <a:prstGeom prst="rect">
            <a:avLst/>
          </a:prstGeom>
        </p:spPr>
        <p:txBody>
          <a:bodyPr/>
          <a:lstStyle>
            <a:lvl1pPr algn="l">
              <a:buNone/>
              <a:defRPr sz="1400" i="1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sur </a:t>
            </a:r>
            <a:r>
              <a:rPr lang="en-US" noProof="0" dirty="0" err="1" smtClean="0"/>
              <a:t>l'icône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ajouter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une</a:t>
            </a:r>
            <a:r>
              <a:rPr lang="en-US" noProof="0" dirty="0" smtClean="0"/>
              <a:t> image</a:t>
            </a:r>
            <a:endParaRPr lang="en-US" noProof="0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347864" y="6400800"/>
            <a:ext cx="4824536" cy="320675"/>
          </a:xfrm>
          <a:prstGeom prst="rect">
            <a:avLst/>
          </a:prstGeom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11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8244408" y="6400800"/>
            <a:ext cx="539592" cy="320675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</a:defRPr>
            </a:lvl1pPr>
          </a:lstStyle>
          <a:p>
            <a:fld id="{37D006BD-1E36-FC42-BA0A-9B4CBC358327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7703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 Image + légende à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2771800" y="1677600"/>
            <a:ext cx="6012200" cy="4647600"/>
          </a:xfrm>
          <a:prstGeom prst="rect">
            <a:avLst/>
          </a:prstGeom>
        </p:spPr>
        <p:txBody>
          <a:bodyPr/>
          <a:lstStyle>
            <a:lvl1pPr>
              <a:buNone/>
              <a:defRPr sz="1400" i="1" baseline="0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sur </a:t>
            </a:r>
            <a:r>
              <a:rPr lang="en-US" noProof="0" dirty="0" err="1" smtClean="0"/>
              <a:t>l'icône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ajouter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une</a:t>
            </a:r>
            <a:r>
              <a:rPr lang="en-US" noProof="0" dirty="0" smtClean="0"/>
              <a:t> image</a:t>
            </a:r>
            <a:endParaRPr lang="en-US" noProof="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980000" y="608400"/>
            <a:ext cx="6804000" cy="1000125"/>
          </a:xfrm>
          <a:prstGeom prst="rect">
            <a:avLst/>
          </a:prstGeom>
        </p:spPr>
        <p:txBody>
          <a:bodyPr/>
          <a:lstStyle>
            <a:lvl1pPr>
              <a:buNone/>
              <a:defRPr sz="2400" b="1" baseline="0"/>
            </a:lvl1pPr>
            <a:lvl2pPr>
              <a:defRPr sz="1600" b="1"/>
            </a:lvl2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360000" y="1677600"/>
            <a:ext cx="2339792" cy="4647600"/>
          </a:xfrm>
          <a:prstGeom prst="rect">
            <a:avLst/>
          </a:prstGeom>
        </p:spPr>
        <p:txBody>
          <a:bodyPr anchor="ctr"/>
          <a:lstStyle>
            <a:lvl1pPr marL="266700" indent="-266700">
              <a:buClr>
                <a:srgbClr val="E81B26"/>
              </a:buClr>
              <a:buFont typeface="Wingdings" pitchFamily="2" charset="2"/>
              <a:buChar char="§"/>
              <a:defRPr sz="1800"/>
            </a:lvl1pPr>
            <a:lvl2pPr marL="531813" indent="-265113">
              <a:buClr>
                <a:srgbClr val="E81B26"/>
              </a:buClr>
              <a:buFont typeface="Wingdings" pitchFamily="2" charset="2"/>
              <a:buChar char="§"/>
              <a:defRPr sz="1600"/>
            </a:lvl2pPr>
            <a:lvl3pPr marL="809625" indent="0">
              <a:buClr>
                <a:srgbClr val="E81B26"/>
              </a:buClr>
              <a:buFontTx/>
              <a:buNone/>
              <a:defRPr sz="1600"/>
            </a:lvl3pPr>
            <a:lvl4pPr>
              <a:buFontTx/>
              <a:buNone/>
              <a:defRPr sz="1600"/>
            </a:lvl4pPr>
            <a:lvl5pPr>
              <a:buFontTx/>
              <a:buNone/>
              <a:defRPr sz="1600"/>
            </a:lvl5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347864" y="6400800"/>
            <a:ext cx="4824536" cy="320675"/>
          </a:xfrm>
          <a:prstGeom prst="rect">
            <a:avLst/>
          </a:prstGeom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13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8244408" y="6400800"/>
            <a:ext cx="539592" cy="320675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</a:defRPr>
            </a:lvl1pPr>
          </a:lstStyle>
          <a:p>
            <a:fld id="{37D006BD-1E36-FC42-BA0A-9B4CBC358327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1656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5 Image + légende à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2"/>
          </p:nvPr>
        </p:nvSpPr>
        <p:spPr>
          <a:xfrm>
            <a:off x="360000" y="1677600"/>
            <a:ext cx="6012200" cy="4647600"/>
          </a:xfrm>
          <a:prstGeom prst="rect">
            <a:avLst/>
          </a:prstGeom>
        </p:spPr>
        <p:txBody>
          <a:bodyPr/>
          <a:lstStyle>
            <a:lvl1pPr>
              <a:buNone/>
              <a:defRPr sz="1400" i="1" baseline="0"/>
            </a:lvl1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sur </a:t>
            </a:r>
            <a:r>
              <a:rPr lang="en-US" noProof="0" dirty="0" err="1" smtClean="0"/>
              <a:t>l'icône</a:t>
            </a:r>
            <a:r>
              <a:rPr lang="en-US" noProof="0" dirty="0" smtClean="0"/>
              <a:t> pour </a:t>
            </a:r>
            <a:r>
              <a:rPr lang="en-US" noProof="0" dirty="0" err="1" smtClean="0"/>
              <a:t>ajouter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une</a:t>
            </a:r>
            <a:r>
              <a:rPr lang="en-US" noProof="0" dirty="0" smtClean="0"/>
              <a:t> image</a:t>
            </a:r>
            <a:endParaRPr lang="en-US" noProof="0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980000" y="608400"/>
            <a:ext cx="6804000" cy="1000125"/>
          </a:xfrm>
          <a:prstGeom prst="rect">
            <a:avLst/>
          </a:prstGeom>
        </p:spPr>
        <p:txBody>
          <a:bodyPr/>
          <a:lstStyle>
            <a:lvl1pPr>
              <a:buNone/>
              <a:defRPr sz="2400" b="1" baseline="0"/>
            </a:lvl1pPr>
            <a:lvl2pPr>
              <a:defRPr sz="1600" b="1"/>
            </a:lvl2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6444208" y="1677600"/>
            <a:ext cx="2339792" cy="4647600"/>
          </a:xfrm>
          <a:prstGeom prst="rect">
            <a:avLst/>
          </a:prstGeom>
        </p:spPr>
        <p:txBody>
          <a:bodyPr anchor="ctr"/>
          <a:lstStyle>
            <a:lvl1pPr marL="266700" indent="-266700">
              <a:buClr>
                <a:srgbClr val="E81B26"/>
              </a:buClr>
              <a:buFont typeface="Wingdings" pitchFamily="2" charset="2"/>
              <a:buChar char="§"/>
              <a:defRPr sz="1800"/>
            </a:lvl1pPr>
            <a:lvl2pPr marL="531813" indent="-265113">
              <a:buClr>
                <a:srgbClr val="E81B26"/>
              </a:buClr>
              <a:buFont typeface="Wingdings" pitchFamily="2" charset="2"/>
              <a:buChar char="§"/>
              <a:defRPr sz="1600"/>
            </a:lvl2pPr>
            <a:lvl3pPr marL="809625" indent="0">
              <a:buClr>
                <a:srgbClr val="E81B26"/>
              </a:buClr>
              <a:buFontTx/>
              <a:buNone/>
              <a:defRPr sz="1600"/>
            </a:lvl3pPr>
            <a:lvl4pPr>
              <a:buFontTx/>
              <a:buNone/>
              <a:defRPr sz="1600"/>
            </a:lvl4pPr>
            <a:lvl5pPr>
              <a:buFontTx/>
              <a:buNone/>
              <a:defRPr sz="1600"/>
            </a:lvl5pPr>
          </a:lstStyle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347864" y="6400800"/>
            <a:ext cx="4824536" cy="320675"/>
          </a:xfrm>
          <a:prstGeom prst="rect">
            <a:avLst/>
          </a:prstGeom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13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8244408" y="6400800"/>
            <a:ext cx="539592" cy="320675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</a:defRPr>
            </a:lvl1pPr>
          </a:lstStyle>
          <a:p>
            <a:fld id="{37D006BD-1E36-FC42-BA0A-9B4CBC358327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8255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logo_hepia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000" y="5857200"/>
            <a:ext cx="2520280" cy="64136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5945128"/>
            <a:ext cx="1620000" cy="465505"/>
          </a:xfrm>
          <a:prstGeom prst="rect">
            <a:avLst/>
          </a:prstGeom>
        </p:spPr>
      </p:pic>
      <p:pic>
        <p:nvPicPr>
          <p:cNvPr id="4" name="Image 3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719455" cy="8909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20" r:id="rId2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pitchFamily="-65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logo_hepia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00"/>
            <a:ext cx="1908000" cy="48554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00" y="247122"/>
            <a:ext cx="972000" cy="27930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6390000"/>
            <a:ext cx="290720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6" r:id="rId2"/>
    <p:sldLayoutId id="2147483719" r:id="rId3"/>
    <p:sldLayoutId id="2147483715" r:id="rId4"/>
    <p:sldLayoutId id="2147483717" r:id="rId5"/>
  </p:sldLayoutIdLst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4.wmf"/><Relationship Id="rId9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3.wmf"/><Relationship Id="rId3" Type="http://schemas.openxmlformats.org/officeDocument/2006/relationships/image" Target="../media/image14.emf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9.wmf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1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15.bin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6.bin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 smtClean="0"/>
              <a:t>Low frequency absorption by velocity control through acoustic resistance</a:t>
            </a:r>
            <a:endParaRPr lang="en-US" sz="28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160000" y="3420000"/>
            <a:ext cx="6624000" cy="504000"/>
          </a:xfrm>
        </p:spPr>
        <p:txBody>
          <a:bodyPr/>
          <a:lstStyle/>
          <a:p>
            <a:r>
              <a:rPr lang="en-US" dirty="0" smtClean="0"/>
              <a:t>Antoine </a:t>
            </a:r>
            <a:r>
              <a:rPr lang="en-US" dirty="0" err="1" smtClean="0"/>
              <a:t>Pittet</a:t>
            </a:r>
            <a:r>
              <a:rPr lang="en-US" dirty="0" smtClean="0"/>
              <a:t>    and   David Strobino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7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Thin porous layer in front of a moving wall</a:t>
            </a:r>
          </a:p>
          <a:p>
            <a:pPr marL="400050" lvl="1" indent="0">
              <a:buNone/>
            </a:pPr>
            <a:r>
              <a:rPr lang="en-US" dirty="0" smtClean="0"/>
              <a:t>Electrodynamic </a:t>
            </a:r>
            <a:r>
              <a:rPr lang="en-US" dirty="0"/>
              <a:t>loudspeaker used as velocity transducer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360000" y="1677600"/>
            <a:ext cx="5796176" cy="1463368"/>
          </a:xfrm>
        </p:spPr>
        <p:txBody>
          <a:bodyPr/>
          <a:lstStyle/>
          <a:p>
            <a:r>
              <a:rPr lang="en-US" dirty="0" smtClean="0"/>
              <a:t>The low-frequency model of the electrodynamic loudspeaker gives a normalized voltage to velocity transfer function: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grpSp>
        <p:nvGrpSpPr>
          <p:cNvPr id="2" name="Groupe 1"/>
          <p:cNvGrpSpPr/>
          <p:nvPr/>
        </p:nvGrpSpPr>
        <p:grpSpPr>
          <a:xfrm>
            <a:off x="727912" y="3321022"/>
            <a:ext cx="7688177" cy="2916290"/>
            <a:chOff x="0" y="2600942"/>
            <a:chExt cx="7688177" cy="291629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7" t="63764" r="7375" b="1481"/>
            <a:stretch/>
          </p:blipFill>
          <p:spPr bwMode="auto">
            <a:xfrm>
              <a:off x="0" y="4052820"/>
              <a:ext cx="7688177" cy="1464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7" t="7403" r="7375" b="59272"/>
            <a:stretch/>
          </p:blipFill>
          <p:spPr bwMode="auto">
            <a:xfrm>
              <a:off x="0" y="2600942"/>
              <a:ext cx="7688177" cy="14041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711295"/>
              </p:ext>
            </p:extLst>
          </p:nvPr>
        </p:nvGraphicFramePr>
        <p:xfrm>
          <a:off x="6300192" y="1862460"/>
          <a:ext cx="231775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r:id="rId4" imgW="1854200" imgH="965200" progId="Equation.DSMT4">
                  <p:embed/>
                </p:oleObj>
              </mc:Choice>
              <mc:Fallback>
                <p:oleObj r:id="rId4" imgW="1854200" imgH="965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1862460"/>
                        <a:ext cx="2317750" cy="120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358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Thin porous layer in front of a moving wall</a:t>
            </a:r>
          </a:p>
          <a:p>
            <a:pPr marL="400050" lvl="1" indent="0">
              <a:buNone/>
            </a:pPr>
            <a:r>
              <a:rPr lang="en-US" dirty="0"/>
              <a:t>Electrodynamic loudspeaker used as velocity transducer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7169" r="7277" b="2087"/>
          <a:stretch/>
        </p:blipFill>
        <p:spPr bwMode="auto">
          <a:xfrm>
            <a:off x="729707" y="1506860"/>
            <a:ext cx="7684587" cy="480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45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3D vs. 1D</a:t>
            </a:r>
          </a:p>
          <a:p>
            <a:pPr marL="457200" lvl="1" indent="0">
              <a:buNone/>
            </a:pPr>
            <a:r>
              <a:rPr lang="en-US" dirty="0" smtClean="0"/>
              <a:t>Mode structure</a:t>
            </a:r>
            <a:endParaRPr lang="en-US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1031320"/>
          </a:xfrm>
        </p:spPr>
        <p:txBody>
          <a:bodyPr/>
          <a:lstStyle/>
          <a:p>
            <a:r>
              <a:rPr lang="en-US" dirty="0" smtClean="0"/>
              <a:t>The wave isn’t plane anymore when the absorber doesn’t </a:t>
            </a:r>
            <a:br>
              <a:rPr lang="en-US" dirty="0" smtClean="0"/>
            </a:br>
            <a:r>
              <a:rPr lang="en-US" dirty="0" smtClean="0"/>
              <a:t>cover the wall.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2996952"/>
            <a:ext cx="7200000" cy="2706946"/>
          </a:xfrm>
          <a:prstGeom prst="rect">
            <a:avLst/>
          </a:prstGeom>
        </p:spPr>
      </p:pic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99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3D vs. 1D</a:t>
            </a:r>
          </a:p>
          <a:p>
            <a:pPr marL="457200" lvl="1" indent="0">
              <a:buNone/>
            </a:pPr>
            <a:r>
              <a:rPr lang="en-US" dirty="0" smtClean="0"/>
              <a:t>Optimal absorber impedance</a:t>
            </a:r>
            <a:endParaRPr lang="en-US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599272"/>
          </a:xfrm>
        </p:spPr>
        <p:txBody>
          <a:bodyPr/>
          <a:lstStyle/>
          <a:p>
            <a:r>
              <a:rPr lang="en-US" dirty="0" smtClean="0"/>
              <a:t>Parametric study using COMSOL </a:t>
            </a:r>
            <a:r>
              <a:rPr lang="en-US" dirty="0" err="1" smtClean="0"/>
              <a:t>Multiphysics</a:t>
            </a:r>
            <a:r>
              <a:rPr lang="en-US" dirty="0" smtClean="0"/>
              <a:t>®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6" t="4682" r="7640" b="-854"/>
          <a:stretch/>
        </p:blipFill>
        <p:spPr bwMode="auto">
          <a:xfrm>
            <a:off x="728517" y="2276872"/>
            <a:ext cx="7686967" cy="3832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49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Implementation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720000" y="1196752"/>
            <a:ext cx="4356056" cy="475252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(1)	Transducer (loudspeaker)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(2)	Acoustic baffle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(3)	Closed rear volume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(4)	Front volume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(5)	Micro-perforated panel (MPP)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(6)	Power amplifier with velocity feedback control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(7)	Velocity measurement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(8)	Microphone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(9)	Microphone preamplifier</a:t>
            </a:r>
          </a:p>
          <a:p>
            <a:pPr marL="0" indent="0">
              <a:lnSpc>
                <a:spcPct val="150000"/>
              </a:lnSpc>
              <a:buNone/>
              <a:tabLst>
                <a:tab pos="450000" algn="l"/>
              </a:tabLst>
            </a:pPr>
            <a:r>
              <a:rPr lang="en-US" sz="1400" dirty="0" smtClean="0"/>
              <a:t>(10)	Feedforward control (electronic filter)</a:t>
            </a:r>
            <a:endParaRPr lang="fr-CH" sz="1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00" y="845113"/>
            <a:ext cx="3056157" cy="5454203"/>
          </a:xfrm>
          <a:prstGeom prst="rect">
            <a:avLst/>
          </a:prstGeom>
        </p:spPr>
      </p:pic>
      <p:sp>
        <p:nvSpPr>
          <p:cNvPr id="1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93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</a:p>
          <a:p>
            <a:pPr marL="457200" lvl="1" indent="0">
              <a:buNone/>
            </a:pPr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527264"/>
          </a:xfrm>
        </p:spPr>
        <p:txBody>
          <a:bodyPr/>
          <a:lstStyle/>
          <a:p>
            <a:r>
              <a:rPr lang="en-US" dirty="0" smtClean="0"/>
              <a:t>Frequency domain measurements instead of time domain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3" name="Groupe 2"/>
          <p:cNvGrpSpPr/>
          <p:nvPr/>
        </p:nvGrpSpPr>
        <p:grpSpPr>
          <a:xfrm>
            <a:off x="692578" y="2348880"/>
            <a:ext cx="7758844" cy="3842048"/>
            <a:chOff x="692578" y="2323256"/>
            <a:chExt cx="7758844" cy="3842048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89" t="4629" r="6810" b="-906"/>
            <a:stretch/>
          </p:blipFill>
          <p:spPr bwMode="auto">
            <a:xfrm>
              <a:off x="692578" y="2325912"/>
              <a:ext cx="3699278" cy="383673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89" t="6518" r="6810" b="-533"/>
            <a:stretch/>
          </p:blipFill>
          <p:spPr bwMode="auto">
            <a:xfrm>
              <a:off x="4752144" y="2323256"/>
              <a:ext cx="3699278" cy="384204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9" name="Groupe 8"/>
            <p:cNvGrpSpPr/>
            <p:nvPr/>
          </p:nvGrpSpPr>
          <p:grpSpPr>
            <a:xfrm>
              <a:off x="1746000" y="2780928"/>
              <a:ext cx="5112569" cy="2929681"/>
              <a:chOff x="0" y="0"/>
              <a:chExt cx="3816350" cy="2121366"/>
            </a:xfrm>
          </p:grpSpPr>
          <p:sp>
            <p:nvSpPr>
              <p:cNvPr id="10" name="Arc 9"/>
              <p:cNvSpPr/>
              <p:nvPr/>
            </p:nvSpPr>
            <p:spPr>
              <a:xfrm rot="11028659">
                <a:off x="0" y="0"/>
                <a:ext cx="3816350" cy="1736725"/>
              </a:xfrm>
              <a:prstGeom prst="arc">
                <a:avLst>
                  <a:gd name="adj1" fmla="val 11696939"/>
                  <a:gd name="adj2" fmla="val 21107836"/>
                </a:avLst>
              </a:prstGeom>
              <a:ln w="19050">
                <a:solidFill>
                  <a:srgbClr val="00B0F0"/>
                </a:solidFill>
                <a:head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" name="Arc 10"/>
              <p:cNvSpPr/>
              <p:nvPr/>
            </p:nvSpPr>
            <p:spPr>
              <a:xfrm rot="325291">
                <a:off x="1423116" y="399246"/>
                <a:ext cx="2059940" cy="1722120"/>
              </a:xfrm>
              <a:prstGeom prst="arc">
                <a:avLst>
                  <a:gd name="adj1" fmla="val 11034036"/>
                  <a:gd name="adj2" fmla="val 18646796"/>
                </a:avLst>
              </a:prstGeom>
              <a:ln w="19050">
                <a:solidFill>
                  <a:srgbClr val="00B0F0"/>
                </a:solidFill>
                <a:headEnd type="none" w="med" len="med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4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1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</a:p>
          <a:p>
            <a:pPr marL="457200" lvl="1" indent="0">
              <a:buNone/>
            </a:pP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599272"/>
          </a:xfrm>
        </p:spPr>
        <p:txBody>
          <a:bodyPr/>
          <a:lstStyle/>
          <a:p>
            <a:r>
              <a:rPr lang="en-US" dirty="0" smtClean="0"/>
              <a:t>First modes in the test room at hepia (approx. 6 x 2.6 x 2.9 m):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5896" r="7874" b="-1355"/>
          <a:stretch/>
        </p:blipFill>
        <p:spPr bwMode="auto">
          <a:xfrm>
            <a:off x="724331" y="3823279"/>
            <a:ext cx="7695339" cy="23987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507229"/>
              </p:ext>
            </p:extLst>
          </p:nvPr>
        </p:nvGraphicFramePr>
        <p:xfrm>
          <a:off x="2339752" y="2402597"/>
          <a:ext cx="3619500" cy="954395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</a:tblGrid>
              <a:tr h="36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(Hz)</a:t>
                      </a:r>
                      <a:endParaRPr lang="fr-CH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Mode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100" i="1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(s)</a:t>
                      </a:r>
                      <a:endParaRPr lang="fr-CH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100" i="1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(s)</a:t>
                      </a:r>
                      <a:endParaRPr lang="fr-CH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i="1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100" i="1" baseline="-250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(m</a:t>
                      </a:r>
                      <a:r>
                        <a:rPr lang="en-US" sz="1100" baseline="30000" dirty="0">
                          <a:effectLst/>
                        </a:rPr>
                        <a:t>2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fr-CH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7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29.3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4.75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0.99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5.8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71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59.9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010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8.16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>
                          <a:effectLst/>
                        </a:rPr>
                        <a:t>2.60</a:t>
                      </a:r>
                      <a:endParaRPr lang="fr-CH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100" dirty="0">
                          <a:effectLst/>
                        </a:rPr>
                        <a:t>1.9</a:t>
                      </a:r>
                      <a:endParaRPr lang="fr-CH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432434"/>
              </p:ext>
            </p:extLst>
          </p:nvPr>
        </p:nvGraphicFramePr>
        <p:xfrm>
          <a:off x="6380807" y="2564904"/>
          <a:ext cx="2079625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Équation" r:id="rId4" imgW="1663700" imgH="508000" progId="Equation.3">
                  <p:embed/>
                </p:oleObj>
              </mc:Choice>
              <mc:Fallback>
                <p:oleObj name="Équation" r:id="rId4" imgW="16637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0807" y="2564904"/>
                        <a:ext cx="2079625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919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Validation</a:t>
            </a:r>
          </a:p>
          <a:p>
            <a:pPr marL="457200" lvl="1" indent="0">
              <a:buNone/>
            </a:pP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527264"/>
          </a:xfrm>
        </p:spPr>
        <p:txBody>
          <a:bodyPr/>
          <a:lstStyle/>
          <a:p>
            <a:r>
              <a:rPr lang="en-US" dirty="0" smtClean="0"/>
              <a:t>First mode equivalent area in several simulated rooms: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5" t="6384" r="8084" b="-779"/>
          <a:stretch/>
        </p:blipFill>
        <p:spPr bwMode="auto">
          <a:xfrm>
            <a:off x="713553" y="2348880"/>
            <a:ext cx="7716895" cy="38575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About the problem and passive solutions</a:t>
            </a:r>
            <a:endParaRPr lang="en-US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 smtClean="0"/>
              <a:t>Several passives attempts to solve this problem have been made but they all have many limitations, in particular:</a:t>
            </a:r>
          </a:p>
          <a:p>
            <a:pPr lvl="1"/>
            <a:r>
              <a:rPr lang="en-US" dirty="0" smtClean="0"/>
              <a:t>The important size of the passive porous absorbers</a:t>
            </a:r>
            <a:br>
              <a:rPr lang="en-US" dirty="0" smtClean="0"/>
            </a:br>
            <a:r>
              <a:rPr lang="en-US" dirty="0" smtClean="0"/>
              <a:t>(thicknesses increases with the wave length);</a:t>
            </a:r>
          </a:p>
          <a:p>
            <a:pPr lvl="1"/>
            <a:r>
              <a:rPr lang="en-US" dirty="0" smtClean="0"/>
              <a:t>The narrow bandwidth of the resonator systems, e.g. Helmholtz, membrane resonator, etc.</a:t>
            </a: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5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u texte 2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One-dimensional wave reflection</a:t>
            </a:r>
            <a:endParaRPr lang="en-US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Surface impedance:</a:t>
            </a:r>
          </a:p>
          <a:p>
            <a:endParaRPr lang="en-US" dirty="0"/>
          </a:p>
          <a:p>
            <a:r>
              <a:rPr lang="en-US" dirty="0" smtClean="0"/>
              <a:t>Reflection coefficient: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AES Swiss Section 135th meeting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426903"/>
              </p:ext>
            </p:extLst>
          </p:nvPr>
        </p:nvGraphicFramePr>
        <p:xfrm>
          <a:off x="4860032" y="1844824"/>
          <a:ext cx="16986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" name="Équation" r:id="rId3" imgW="1358900" imgH="685800" progId="Equation.3">
                  <p:embed/>
                </p:oleObj>
              </mc:Choice>
              <mc:Fallback>
                <p:oleObj name="Équation" r:id="rId3" imgW="13589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1844824"/>
                        <a:ext cx="1698625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677443"/>
              </p:ext>
            </p:extLst>
          </p:nvPr>
        </p:nvGraphicFramePr>
        <p:xfrm>
          <a:off x="7524328" y="1955949"/>
          <a:ext cx="117475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" name="Équation" r:id="rId5" imgW="939800" imgH="508000" progId="Equation.3">
                  <p:embed/>
                </p:oleObj>
              </mc:Choice>
              <mc:Fallback>
                <p:oleObj name="Équation" r:id="rId5" imgW="939800" imgH="508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1955949"/>
                        <a:ext cx="1174750" cy="63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Imag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71761"/>
            <a:ext cx="2382520" cy="1390650"/>
          </a:xfrm>
          <a:prstGeom prst="rect">
            <a:avLst/>
          </a:prstGeom>
        </p:spPr>
      </p:pic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972423"/>
              </p:ext>
            </p:extLst>
          </p:nvPr>
        </p:nvGraphicFramePr>
        <p:xfrm>
          <a:off x="4568046" y="3528000"/>
          <a:ext cx="2380218" cy="618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" r:id="rId8" imgW="1904174" imgH="495085" progId="Equation.DSMT4">
                  <p:embed/>
                </p:oleObj>
              </mc:Choice>
              <mc:Fallback>
                <p:oleObj r:id="rId8" imgW="1904174" imgH="49508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8046" y="3528000"/>
                        <a:ext cx="2380218" cy="6188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13506"/>
              </p:ext>
            </p:extLst>
          </p:nvPr>
        </p:nvGraphicFramePr>
        <p:xfrm>
          <a:off x="4611216" y="4752000"/>
          <a:ext cx="190500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" r:id="rId10" imgW="1524000" imgH="495300" progId="Equation.DSMT4">
                  <p:embed/>
                </p:oleObj>
              </mc:Choice>
              <mc:Fallback>
                <p:oleObj r:id="rId10" imgW="1524000" imgH="4953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1216" y="4752000"/>
                        <a:ext cx="1905000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6767218" y="210417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with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93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4" t="5852" r="8463" b="608"/>
          <a:stretch/>
        </p:blipFill>
        <p:spPr bwMode="auto">
          <a:xfrm>
            <a:off x="730419" y="3789040"/>
            <a:ext cx="7683162" cy="23980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Espace réservé du texte 2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Rigid wall and stationary waves</a:t>
            </a:r>
            <a:endParaRPr lang="en-US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2"/>
          </p:nvPr>
        </p:nvSpPr>
        <p:spPr>
          <a:xfrm>
            <a:off x="1979712" y="1677600"/>
            <a:ext cx="6804000" cy="1895416"/>
          </a:xfrm>
        </p:spPr>
        <p:txBody>
          <a:bodyPr/>
          <a:lstStyle/>
          <a:p>
            <a:r>
              <a:rPr lang="en-US" dirty="0" smtClean="0"/>
              <a:t>on the wall:</a:t>
            </a:r>
          </a:p>
          <a:p>
            <a:r>
              <a:rPr lang="en-US" dirty="0" smtClean="0"/>
              <a:t> 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673064"/>
              </p:ext>
            </p:extLst>
          </p:nvPr>
        </p:nvGraphicFramePr>
        <p:xfrm>
          <a:off x="3635896" y="1818000"/>
          <a:ext cx="936219" cy="269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9" r:id="rId4" imgW="748975" imgH="215806" progId="Equation.DSMT4">
                  <p:embed/>
                </p:oleObj>
              </mc:Choice>
              <mc:Fallback>
                <p:oleObj r:id="rId4" imgW="748975" imgH="21580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818000"/>
                        <a:ext cx="936219" cy="2697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830548"/>
              </p:ext>
            </p:extLst>
          </p:nvPr>
        </p:nvGraphicFramePr>
        <p:xfrm>
          <a:off x="2339752" y="2376000"/>
          <a:ext cx="27463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0" r:id="rId6" imgW="2197100" imgH="279400" progId="Equation.DSMT4">
                  <p:embed/>
                </p:oleObj>
              </mc:Choice>
              <mc:Fallback>
                <p:oleObj r:id="rId6" imgW="2197100" imgH="279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76000"/>
                        <a:ext cx="2746375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480566"/>
              </p:ext>
            </p:extLst>
          </p:nvPr>
        </p:nvGraphicFramePr>
        <p:xfrm>
          <a:off x="5580112" y="2407750"/>
          <a:ext cx="234950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1" r:id="rId8" imgW="1879600" imgH="228600" progId="Equation.DSMT4">
                  <p:embed/>
                </p:oleObj>
              </mc:Choice>
              <mc:Fallback>
                <p:oleObj r:id="rId8" imgW="187960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407750"/>
                        <a:ext cx="234950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927813"/>
              </p:ext>
            </p:extLst>
          </p:nvPr>
        </p:nvGraphicFramePr>
        <p:xfrm>
          <a:off x="2339752" y="2996952"/>
          <a:ext cx="26987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2" r:id="rId10" imgW="2159000" imgH="279400" progId="Equation.DSMT4">
                  <p:embed/>
                </p:oleObj>
              </mc:Choice>
              <mc:Fallback>
                <p:oleObj r:id="rId10" imgW="2159000" imgH="279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996952"/>
                        <a:ext cx="2698750" cy="34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904641"/>
              </p:ext>
            </p:extLst>
          </p:nvPr>
        </p:nvGraphicFramePr>
        <p:xfrm>
          <a:off x="5596884" y="3028702"/>
          <a:ext cx="22542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3" r:id="rId12" imgW="1803400" imgH="228600" progId="Equation.DSMT4">
                  <p:embed/>
                </p:oleObj>
              </mc:Choice>
              <mc:Fallback>
                <p:oleObj r:id="rId12" imgW="1803400" imgH="228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6884" y="3028702"/>
                        <a:ext cx="22542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09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Intensity and absorption coefficient</a:t>
            </a:r>
            <a:endParaRPr lang="en-US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Acoustic intensity:                      (W/m</a:t>
            </a:r>
            <a:r>
              <a:rPr lang="en-US" baseline="30000" dirty="0" smtClean="0"/>
              <a:t>2</a:t>
            </a:r>
            <a:r>
              <a:rPr lang="en-US" dirty="0" smtClean="0"/>
              <a:t>)   is   “the time average of power transmission through a unit area normal to the direction of propagation of the wave”.</a:t>
            </a:r>
          </a:p>
          <a:p>
            <a:endParaRPr lang="en-US" sz="1000" dirty="0" smtClean="0"/>
          </a:p>
          <a:p>
            <a:r>
              <a:rPr lang="en-US" dirty="0" smtClean="0"/>
              <a:t>Intensity absorption coefficient: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8833480"/>
              </p:ext>
            </p:extLst>
          </p:nvPr>
        </p:nvGraphicFramePr>
        <p:xfrm>
          <a:off x="4222786" y="1799626"/>
          <a:ext cx="1285318" cy="333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" r:id="rId3" imgW="1028254" imgH="266584" progId="Equation.DSMT4">
                  <p:embed/>
                </p:oleObj>
              </mc:Choice>
              <mc:Fallback>
                <p:oleObj r:id="rId3" imgW="1028254" imgH="266584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86" y="1799626"/>
                        <a:ext cx="1285318" cy="3332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3322735"/>
              </p:ext>
            </p:extLst>
          </p:nvPr>
        </p:nvGraphicFramePr>
        <p:xfrm>
          <a:off x="5540573" y="3528000"/>
          <a:ext cx="30638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r:id="rId5" imgW="2451100" imgH="457200" progId="Equation.DSMT4">
                  <p:embed/>
                </p:oleObj>
              </mc:Choice>
              <mc:Fallback>
                <p:oleObj r:id="rId5" imgW="2451100" imgH="457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0573" y="3528000"/>
                        <a:ext cx="3063875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000" y="4280897"/>
            <a:ext cx="1819141" cy="202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3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Thin porous layer in front of a rigid wall</a:t>
            </a:r>
            <a:endParaRPr lang="en-US" dirty="0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12"/>
          </p:nvPr>
        </p:nvSpPr>
        <p:spPr>
          <a:xfrm>
            <a:off x="3491880" y="1484784"/>
            <a:ext cx="5291832" cy="2255456"/>
          </a:xfrm>
        </p:spPr>
        <p:txBody>
          <a:bodyPr/>
          <a:lstStyle/>
          <a:p>
            <a:r>
              <a:rPr lang="en-US" dirty="0" smtClean="0"/>
              <a:t>We assume a resistive layer and</a:t>
            </a:r>
            <a:br>
              <a:rPr lang="en-US" dirty="0" smtClean="0"/>
            </a:br>
            <a:r>
              <a:rPr lang="en-US" dirty="0" smtClean="0"/>
              <a:t>Darcy’s law:</a:t>
            </a:r>
          </a:p>
          <a:p>
            <a:r>
              <a:rPr lang="en-US" dirty="0" smtClean="0"/>
              <a:t>The absorption is maximal for                   .</a:t>
            </a:r>
            <a:endParaRPr lang="en-US" dirty="0"/>
          </a:p>
          <a:p>
            <a:r>
              <a:rPr lang="en-US" dirty="0" smtClean="0"/>
              <a:t>Example with                 and               :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501831"/>
              </p:ext>
            </p:extLst>
          </p:nvPr>
        </p:nvGraphicFramePr>
        <p:xfrm>
          <a:off x="5261432" y="2012048"/>
          <a:ext cx="1174240" cy="31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" r:id="rId3" imgW="939392" imgH="253890" progId="Equation.DSMT4">
                  <p:embed/>
                </p:oleObj>
              </mc:Choice>
              <mc:Fallback>
                <p:oleObj r:id="rId3" imgW="939392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1432" y="2012048"/>
                        <a:ext cx="1174240" cy="31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Imag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25" y="1556792"/>
            <a:ext cx="2407920" cy="2124710"/>
          </a:xfrm>
          <a:prstGeom prst="rect">
            <a:avLst/>
          </a:prstGeom>
        </p:spPr>
      </p:pic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948977"/>
              </p:ext>
            </p:extLst>
          </p:nvPr>
        </p:nvGraphicFramePr>
        <p:xfrm>
          <a:off x="5292080" y="3299184"/>
          <a:ext cx="936625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" name="Équation" r:id="rId6" imgW="749160" imgH="203040" progId="Equation.3">
                  <p:embed/>
                </p:oleObj>
              </mc:Choice>
              <mc:Fallback>
                <p:oleObj name="Équation" r:id="rId6" imgW="74916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299184"/>
                        <a:ext cx="936625" cy="25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4623075"/>
              </p:ext>
            </p:extLst>
          </p:nvPr>
        </p:nvGraphicFramePr>
        <p:xfrm>
          <a:off x="6732240" y="3299184"/>
          <a:ext cx="825500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5" name="Équation" r:id="rId8" imgW="660240" imgH="203040" progId="Equation.3">
                  <p:embed/>
                </p:oleObj>
              </mc:Choice>
              <mc:Fallback>
                <p:oleObj name="Équation" r:id="rId8" imgW="6602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299184"/>
                        <a:ext cx="825500" cy="25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91654"/>
              </p:ext>
            </p:extLst>
          </p:nvPr>
        </p:nvGraphicFramePr>
        <p:xfrm>
          <a:off x="6917616" y="2561184"/>
          <a:ext cx="1110768" cy="491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6" r:id="rId10" imgW="888614" imgH="393529" progId="Equation.DSMT4">
                  <p:embed/>
                </p:oleObj>
              </mc:Choice>
              <mc:Fallback>
                <p:oleObj r:id="rId10" imgW="888614" imgH="39352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7616" y="2561184"/>
                        <a:ext cx="1110768" cy="4919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9" t="-1412" r="7296" b="-596"/>
          <a:stretch/>
        </p:blipFill>
        <p:spPr bwMode="auto">
          <a:xfrm>
            <a:off x="731325" y="3861048"/>
            <a:ext cx="7681351" cy="23950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37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Thin porous layer in front of a rigid wall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2902" r="7277" b="1950"/>
          <a:stretch/>
        </p:blipFill>
        <p:spPr bwMode="auto">
          <a:xfrm>
            <a:off x="729707" y="1412776"/>
            <a:ext cx="7684587" cy="479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99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Thin porous layer in front of a rigid wall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" t="7143" r="8302" b="1865"/>
          <a:stretch/>
        </p:blipFill>
        <p:spPr bwMode="auto">
          <a:xfrm>
            <a:off x="730583" y="1412776"/>
            <a:ext cx="7682835" cy="479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texte 26"/>
          <p:cNvSpPr>
            <a:spLocks noGrp="1"/>
          </p:cNvSpPr>
          <p:nvPr>
            <p:ph type="body" sz="quarter" idx="12"/>
          </p:nvPr>
        </p:nvSpPr>
        <p:spPr>
          <a:xfrm>
            <a:off x="1691680" y="1484784"/>
            <a:ext cx="7092320" cy="4839816"/>
          </a:xfrm>
        </p:spPr>
        <p:txBody>
          <a:bodyPr/>
          <a:lstStyle/>
          <a:p>
            <a:pPr marL="1793875"/>
            <a:r>
              <a:rPr lang="en-US" dirty="0"/>
              <a:t> </a:t>
            </a:r>
            <a:r>
              <a:rPr lang="en-US" dirty="0" smtClean="0"/>
              <a:t>    : velocity of the piston</a:t>
            </a:r>
          </a:p>
          <a:p>
            <a:pPr marL="1793875"/>
            <a:r>
              <a:rPr lang="en-US" dirty="0" smtClean="0"/>
              <a:t>We can force the pressure on the internal face of the MPP to be zero, with the velocity:</a:t>
            </a:r>
          </a:p>
          <a:p>
            <a:pPr marL="1793875" indent="0">
              <a:buNone/>
            </a:pPr>
            <a:endParaRPr lang="en-US" dirty="0" smtClean="0"/>
          </a:p>
          <a:p>
            <a:pPr marL="1793875" indent="0">
              <a:buNone/>
            </a:pPr>
            <a:r>
              <a:rPr lang="en-US" dirty="0" smtClean="0"/>
              <a:t>and so obtain 100% of absorption.</a:t>
            </a:r>
          </a:p>
          <a:p>
            <a:pPr>
              <a:lnSpc>
                <a:spcPct val="100000"/>
              </a:lnSpc>
            </a:pPr>
            <a:endParaRPr lang="en-US" sz="1200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Problems: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measurement of            (incident wave)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no-delay filter</a:t>
            </a:r>
            <a:endParaRPr lang="en-US" dirty="0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835145"/>
              </p:ext>
            </p:extLst>
          </p:nvPr>
        </p:nvGraphicFramePr>
        <p:xfrm>
          <a:off x="3563888" y="3169310"/>
          <a:ext cx="23971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Équation" r:id="rId3" imgW="1917700" imgH="431800" progId="Equation.3">
                  <p:embed/>
                </p:oleObj>
              </mc:Choice>
              <mc:Fallback>
                <p:oleObj name="Équation" r:id="rId3" imgW="1917700" imgH="4318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169310"/>
                        <a:ext cx="2397125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Espace réservé du texte 2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Thin porous layer in front of a moving wall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September 3, 2015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D006BD-1E36-FC42-BA0A-9B4CBC3583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7" name="Image 1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97" y="1628800"/>
            <a:ext cx="2289175" cy="1810385"/>
          </a:xfrm>
          <a:prstGeom prst="rect">
            <a:avLst/>
          </a:prstGeom>
        </p:spPr>
      </p:pic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947531"/>
              </p:ext>
            </p:extLst>
          </p:nvPr>
        </p:nvGraphicFramePr>
        <p:xfrm>
          <a:off x="3563888" y="1615468"/>
          <a:ext cx="269641" cy="301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Équation" r:id="rId6" imgW="215713" imgH="241091" progId="Equation.3">
                  <p:embed/>
                </p:oleObj>
              </mc:Choice>
              <mc:Fallback>
                <p:oleObj name="Équation" r:id="rId6" imgW="215713" imgH="24109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1615468"/>
                        <a:ext cx="269641" cy="3013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803126"/>
              </p:ext>
            </p:extLst>
          </p:nvPr>
        </p:nvGraphicFramePr>
        <p:xfrm>
          <a:off x="3888468" y="5256000"/>
          <a:ext cx="539516" cy="31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5" r:id="rId8" imgW="431613" imgH="253890" progId="Equation.DSMT4">
                  <p:embed/>
                </p:oleObj>
              </mc:Choice>
              <mc:Fallback>
                <p:oleObj r:id="rId8" imgW="431613" imgH="25389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8468" y="5256000"/>
                        <a:ext cx="539516" cy="31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55576" y="6400800"/>
            <a:ext cx="2520280" cy="320675"/>
          </a:xfrm>
        </p:spPr>
        <p:txBody>
          <a:bodyPr/>
          <a:lstStyle/>
          <a:p>
            <a:r>
              <a:rPr lang="en-US" dirty="0" smtClean="0"/>
              <a:t>AES Swiss Section 135</a:t>
            </a:r>
            <a:r>
              <a:rPr lang="en-US" baseline="30000" dirty="0" smtClean="0"/>
              <a:t>th</a:t>
            </a:r>
            <a:r>
              <a:rPr lang="en-US" dirty="0" smtClean="0"/>
              <a:t>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73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hepia">
  <a:themeElements>
    <a:clrScheme name="hepia logos_ba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epia logos_ba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hepia logos_ba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 Corps">
  <a:themeElements>
    <a:clrScheme name="hepia logos_ba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epia logos_ba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hepia logos_ba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pia logos_ba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pia logos_ba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hepia</Template>
  <TotalTime>216</TotalTime>
  <Words>496</Words>
  <Application>Microsoft Office PowerPoint</Application>
  <PresentationFormat>Affichage à l'écran (4:3)</PresentationFormat>
  <Paragraphs>131</Paragraphs>
  <Slides>17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hepia</vt:lpstr>
      <vt:lpstr>2 Corps</vt:lpstr>
      <vt:lpstr>Équation</vt:lpstr>
      <vt:lpstr>Equation.DSMT4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hepia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frequency absorption by velocity control through acoustic resistance</dc:title>
  <dc:subject>AES Swiss Section 135th meeting, September 3, 2015</dc:subject>
  <dc:creator>Antoine Pittet; David Strobino</dc:creator>
  <cp:lastModifiedBy>David Strobino</cp:lastModifiedBy>
  <cp:revision>1</cp:revision>
  <dcterms:created xsi:type="dcterms:W3CDTF">2015-09-01T11:49:57Z</dcterms:created>
  <dcterms:modified xsi:type="dcterms:W3CDTF">2015-09-04T13:35:43Z</dcterms:modified>
</cp:coreProperties>
</file>