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unknown"/>
  <Default Extension="jpeg" ContentType="image/jpeg"/>
  <Default Extension="wmf" ContentType="image/x-wmf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94" r:id="rId2"/>
    <p:sldId id="258" r:id="rId3"/>
    <p:sldId id="28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89" r:id="rId12"/>
    <p:sldId id="267" r:id="rId13"/>
    <p:sldId id="268" r:id="rId14"/>
    <p:sldId id="269" r:id="rId15"/>
    <p:sldId id="270" r:id="rId16"/>
    <p:sldId id="271" r:id="rId17"/>
    <p:sldId id="291" r:id="rId18"/>
    <p:sldId id="293" r:id="rId19"/>
    <p:sldId id="295" r:id="rId20"/>
    <p:sldId id="299" r:id="rId21"/>
    <p:sldId id="296" r:id="rId22"/>
    <p:sldId id="297" r:id="rId23"/>
    <p:sldId id="298" r:id="rId24"/>
    <p:sldId id="290" r:id="rId25"/>
    <p:sldId id="272" r:id="rId26"/>
    <p:sldId id="274" r:id="rId27"/>
    <p:sldId id="273" r:id="rId28"/>
    <p:sldId id="275" r:id="rId29"/>
    <p:sldId id="276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92" r:id="rId38"/>
    <p:sldId id="287" r:id="rId39"/>
  </p:sldIdLst>
  <p:sldSz cx="9144000" cy="6858000" type="overhead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09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8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89A283-E075-4973-A60A-B33787217D48}" type="datetimeFigureOut">
              <a:rPr lang="en-GB" smtClean="0"/>
              <a:t>04/09/2015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E3924-6E28-453C-AC9C-2E073D1D95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5663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9BEF8-EDE8-4299-B95D-FA87061B1D79}" type="datetimeFigureOut">
              <a:rPr lang="en-GB" smtClean="0"/>
              <a:t>04/09/2015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6B70A-BC10-4F05-AC45-132A8835D0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484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489587"/>
            <a:ext cx="6858000" cy="2020376"/>
          </a:xfrm>
        </p:spPr>
        <p:txBody>
          <a:bodyPr anchor="b">
            <a:normAutofit/>
          </a:bodyPr>
          <a:lstStyle>
            <a:lvl1pPr algn="ctr">
              <a:defRPr sz="500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49329"/>
            <a:ext cx="6858000" cy="1408471"/>
          </a:xfrm>
        </p:spPr>
        <p:txBody>
          <a:bodyPr/>
          <a:lstStyle>
            <a:lvl1pPr marL="0" indent="0" algn="ctr">
              <a:buNone/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63B7-826E-4CB3-AD2E-254BBB1ED4B1}" type="datetime1">
              <a:rPr lang="en-US" smtClean="0"/>
              <a:t>9/4/2015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2" descr="D:\PROJETS\INTERACTS\Submission\goldmund_logo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0617" y="5970839"/>
            <a:ext cx="975315" cy="39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PROJETS\INTERACTS\Submission\logo_hepia.gif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193" y="6001452"/>
            <a:ext cx="1499730" cy="38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PROJETS\INTERACTS\Submission\bg_header_amt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3259" y="5960508"/>
            <a:ext cx="1887934" cy="55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4" descr="http://www.emerginguk.com/wp-content/uploads/2011/04/psi-audio-logo-300x203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637" t="7756" r="18993" b="9242"/>
          <a:stretch>
            <a:fillRect/>
          </a:stretch>
        </p:blipFill>
        <p:spPr bwMode="auto">
          <a:xfrm>
            <a:off x="2551971" y="5970839"/>
            <a:ext cx="410567" cy="38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665" y="5974188"/>
            <a:ext cx="1143000" cy="32385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058" y="320209"/>
            <a:ext cx="631666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548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7497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51460" y="365126"/>
            <a:ext cx="6925474" cy="7315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D5A3-9B4E-4912-A25A-6865CF40EB8B}" type="datetime1">
              <a:rPr lang="en-US" smtClean="0"/>
              <a:t>9/4/2015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6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" y="365126"/>
            <a:ext cx="6925474" cy="7315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" y="1486004"/>
            <a:ext cx="8641080" cy="480218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542090"/>
            <a:ext cx="979136" cy="315911"/>
          </a:xfrm>
        </p:spPr>
        <p:txBody>
          <a:bodyPr/>
          <a:lstStyle/>
          <a:p>
            <a:fld id="{96793C86-8FD2-48A4-8D4E-EE23975EB9E4}" type="datetime1">
              <a:rPr lang="en-US" smtClean="0"/>
              <a:t>9/4/2015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2487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" y="1300265"/>
            <a:ext cx="8641080" cy="23774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60" y="3896570"/>
            <a:ext cx="8641080" cy="237744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5A88D-4C06-4BAD-B4FD-BDD0E1A57009}" type="datetime1">
              <a:rPr lang="en-US" smtClean="0"/>
              <a:t>9/4/2015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1460" y="365126"/>
            <a:ext cx="6925474" cy="7315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4082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" y="1300265"/>
            <a:ext cx="4320540" cy="48766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00265"/>
            <a:ext cx="4320540" cy="487669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EAA21-A6E3-4905-A23E-672A258FC1AA}" type="datetime1">
              <a:rPr lang="en-US" smtClean="0"/>
              <a:t>9/4/2015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51460" y="365126"/>
            <a:ext cx="6925474" cy="7315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3192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471" y="1263179"/>
            <a:ext cx="4320540" cy="82391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5471" y="2253625"/>
            <a:ext cx="4320540" cy="39123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3179"/>
            <a:ext cx="4320540" cy="82391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253625"/>
            <a:ext cx="4320540" cy="39360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51460" y="365126"/>
            <a:ext cx="6925474" cy="7315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8651-D678-4B44-9CC8-65E369DFB500}" type="datetime1">
              <a:rPr lang="en-US" smtClean="0"/>
              <a:t>9/4/2015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90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1B84F-C07E-4FF1-9F71-82A285CEBD2E}" type="datetime1">
              <a:rPr lang="en-US" smtClean="0"/>
              <a:t>9/4/2015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51460" y="365126"/>
            <a:ext cx="6925474" cy="7315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4509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05AC-F999-4A98-B780-7483A3CD57DB}" type="datetime1">
              <a:rPr lang="en-US" smtClean="0"/>
              <a:t>9/4/2015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5551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82497" y="710378"/>
            <a:ext cx="6518020" cy="754884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A96E-1735-4F59-A948-958EC50DF5D2}" type="datetime1">
              <a:rPr lang="en-US" smtClean="0"/>
              <a:t>9/4/2015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756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" y="284905"/>
            <a:ext cx="6834034" cy="731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" y="1486004"/>
            <a:ext cx="8641080" cy="48021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42090"/>
            <a:ext cx="954860" cy="315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46BBE-8F9D-4269-923B-B60CA8361E5A}" type="datetime1">
              <a:rPr lang="en-US" smtClean="0"/>
              <a:t>9/4/2015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5236" y="6492876"/>
            <a:ext cx="4387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E2D9F-BDBC-4006-ACC2-1178DE856C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73667" y="6491822"/>
            <a:ext cx="77385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853" y="213564"/>
            <a:ext cx="900000" cy="104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D:\Sociétés d'acoustique\SSA\Journée de printemps 2012\sga_logo_size2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549" y="213564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077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0" r:id="rId3"/>
    <p:sldLayoutId id="2147483656" r:id="rId4"/>
    <p:sldLayoutId id="2147483652" r:id="rId5"/>
    <p:sldLayoutId id="2147483653" r:id="rId6"/>
    <p:sldLayoutId id="2147483654" r:id="rId7"/>
    <p:sldLayoutId id="2147483655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9.pn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34.pn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microsoft.com/office/2007/relationships/hdphoto" Target="../media/hdphoto1.wdp"/><Relationship Id="rId5" Type="http://schemas.openxmlformats.org/officeDocument/2006/relationships/image" Target="../media/image35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45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9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image" Target="../media/image21.png"/><Relationship Id="rId3" Type="http://schemas.microsoft.com/office/2007/relationships/media" Target="../media/media4.wma"/><Relationship Id="rId7" Type="http://schemas.microsoft.com/office/2007/relationships/media" Target="../media/media6.mp3"/><Relationship Id="rId12" Type="http://schemas.openxmlformats.org/officeDocument/2006/relationships/image" Target="../media/image20.png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audio" Target="../media/media5.mp3"/><Relationship Id="rId11" Type="http://schemas.openxmlformats.org/officeDocument/2006/relationships/image" Target="../media/image63.wmf"/><Relationship Id="rId5" Type="http://schemas.microsoft.com/office/2007/relationships/media" Target="../media/media5.mp3"/><Relationship Id="rId10" Type="http://schemas.openxmlformats.org/officeDocument/2006/relationships/image" Target="../media/image62.wmf"/><Relationship Id="rId4" Type="http://schemas.openxmlformats.org/officeDocument/2006/relationships/audio" Target="../media/media4.wma"/><Relationship Id="rId9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8.mp3"/><Relationship Id="rId7" Type="http://schemas.openxmlformats.org/officeDocument/2006/relationships/image" Target="../media/image65.wmf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64.wmf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8.mp3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.png"/><Relationship Id="rId2" Type="http://schemas.openxmlformats.org/officeDocument/2006/relationships/hyperlink" Target="mailto:herve.lissek@epfl.ch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68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2.wav"/><Relationship Id="rId7" Type="http://schemas.openxmlformats.org/officeDocument/2006/relationships/image" Target="../media/image20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9.jp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b="1" smtClean="0"/>
              <a:t>Electroacoustic absorbers</a:t>
            </a:r>
            <a:r>
              <a:rPr lang="en-GB" sz="2800" b="1" smtClean="0"/>
              <a:t/>
            </a:r>
            <a:br>
              <a:rPr lang="en-GB" sz="2800" b="1" smtClean="0"/>
            </a:br>
            <a:r>
              <a:rPr lang="en-GB" sz="2800" b="1" smtClean="0"/>
              <a:t/>
            </a:r>
            <a:br>
              <a:rPr lang="en-GB" sz="2800" b="1" smtClean="0"/>
            </a:br>
            <a:r>
              <a:rPr lang="en-GB" sz="2800" b="1" smtClean="0"/>
              <a:t>low frequency absorption by hybrid sensor/shunt-based impedance control</a:t>
            </a:r>
            <a:endParaRPr lang="en-GB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u="sng" dirty="0" smtClean="0"/>
              <a:t>Dr. Hervé Lissek</a:t>
            </a:r>
            <a:r>
              <a:rPr lang="en-US" sz="2000" dirty="0" smtClean="0"/>
              <a:t>, Dr. Sami Karkar, Etienne Rivet (EPFL)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252538" y="5031378"/>
            <a:ext cx="869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>WARNING: </a:t>
            </a:r>
          </a:p>
          <a:p>
            <a:r>
              <a:rPr lang="fr-CH" b="1" dirty="0" smtClean="0">
                <a:solidFill>
                  <a:srgbClr val="FF0000"/>
                </a:solidFill>
              </a:rPr>
              <a:t>all sounds in this slideshow should be listened to with a subwoofer or (good) headphones.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78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Problem</a:t>
            </a:r>
            <a:r>
              <a:rPr lang="fr-FR" dirty="0" smtClean="0"/>
              <a:t>(s)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State of the art </a:t>
            </a:r>
            <a:r>
              <a:rPr lang="fr-FR" dirty="0" err="1"/>
              <a:t>sound</a:t>
            </a:r>
            <a:r>
              <a:rPr lang="fr-FR" dirty="0"/>
              <a:t> </a:t>
            </a:r>
            <a:r>
              <a:rPr lang="fr-FR" dirty="0" err="1"/>
              <a:t>absorbers</a:t>
            </a:r>
            <a:endParaRPr lang="fr-FR" dirty="0"/>
          </a:p>
          <a:p>
            <a:pPr marL="0" indent="0">
              <a:buNone/>
            </a:pPr>
            <a:r>
              <a:rPr lang="fr-FR" sz="2400" dirty="0" smtClean="0">
                <a:sym typeface="Wingdings" panose="05000000000000000000" pitchFamily="2" charset="2"/>
              </a:rPr>
              <a:t>	</a:t>
            </a:r>
            <a:r>
              <a:rPr lang="fr-FR" sz="2400" dirty="0" err="1">
                <a:sym typeface="Wingdings" panose="05000000000000000000" pitchFamily="2" charset="2"/>
              </a:rPr>
              <a:t>b</a:t>
            </a:r>
            <a:r>
              <a:rPr lang="fr-FR" sz="2400" dirty="0" err="1" smtClean="0">
                <a:sym typeface="Wingdings" panose="05000000000000000000" pitchFamily="2" charset="2"/>
              </a:rPr>
              <a:t>ass-traps</a:t>
            </a:r>
            <a:r>
              <a:rPr lang="fr-FR" sz="2400" dirty="0" smtClean="0">
                <a:sym typeface="Wingdings" panose="05000000000000000000" pitchFamily="2" charset="2"/>
              </a:rPr>
              <a:t> (membrane </a:t>
            </a:r>
            <a:r>
              <a:rPr lang="fr-FR" sz="2400" dirty="0" err="1" smtClean="0">
                <a:sym typeface="Wingdings" panose="05000000000000000000" pitchFamily="2" charset="2"/>
              </a:rPr>
              <a:t>absorbers</a:t>
            </a:r>
            <a:r>
              <a:rPr lang="fr-FR" sz="2400" dirty="0" smtClean="0">
                <a:sym typeface="Wingdings" panose="05000000000000000000" pitchFamily="2" charset="2"/>
              </a:rPr>
              <a:t>)</a:t>
            </a:r>
          </a:p>
          <a:p>
            <a:pPr marL="0" indent="0">
              <a:buNone/>
            </a:pPr>
            <a:r>
              <a:rPr lang="fr-FR" sz="2400" dirty="0" smtClean="0">
                <a:sym typeface="Wingdings" panose="05000000000000000000" pitchFamily="2" charset="2"/>
              </a:rPr>
              <a:t>Efficient LF </a:t>
            </a:r>
            <a:r>
              <a:rPr lang="fr-FR" sz="2400" dirty="0" err="1" smtClean="0">
                <a:sym typeface="Wingdings" panose="05000000000000000000" pitchFamily="2" charset="2"/>
              </a:rPr>
              <a:t>narrow</a:t>
            </a:r>
            <a:r>
              <a:rPr lang="fr-FR" sz="2400" dirty="0" smtClean="0">
                <a:sym typeface="Wingdings" panose="05000000000000000000" pitchFamily="2" charset="2"/>
              </a:rPr>
              <a:t>-band (1 </a:t>
            </a:r>
            <a:r>
              <a:rPr lang="fr-FR" sz="2400" dirty="0" err="1" smtClean="0">
                <a:sym typeface="Wingdings" panose="05000000000000000000" pitchFamily="2" charset="2"/>
              </a:rPr>
              <a:t>resonance</a:t>
            </a:r>
            <a:r>
              <a:rPr lang="fr-FR" sz="2400" dirty="0" smtClean="0">
                <a:sym typeface="Wingdings" panose="05000000000000000000" pitchFamily="2" charset="2"/>
              </a:rPr>
              <a:t> </a:t>
            </a:r>
            <a:r>
              <a:rPr lang="fr-FR" sz="2400" dirty="0" err="1" smtClean="0">
                <a:sym typeface="Wingdings" panose="05000000000000000000" pitchFamily="2" charset="2"/>
              </a:rPr>
              <a:t>frequency</a:t>
            </a:r>
            <a:r>
              <a:rPr lang="fr-FR" sz="2400" dirty="0" smtClean="0">
                <a:sym typeface="Wingdings" panose="05000000000000000000" pitchFamily="2" charset="2"/>
              </a:rPr>
              <a:t>) </a:t>
            </a:r>
            <a:r>
              <a:rPr lang="fr-FR" sz="2400" dirty="0" err="1" smtClean="0">
                <a:sym typeface="Wingdings" panose="05000000000000000000" pitchFamily="2" charset="2"/>
              </a:rPr>
              <a:t>sound</a:t>
            </a:r>
            <a:r>
              <a:rPr lang="fr-FR" sz="2400" dirty="0" smtClean="0">
                <a:sym typeface="Wingdings" panose="05000000000000000000" pitchFamily="2" charset="2"/>
              </a:rPr>
              <a:t> </a:t>
            </a:r>
            <a:r>
              <a:rPr lang="fr-FR" sz="2400" dirty="0" err="1" smtClean="0">
                <a:sym typeface="Wingdings" panose="05000000000000000000" pitchFamily="2" charset="2"/>
              </a:rPr>
              <a:t>absorbers</a:t>
            </a:r>
            <a:r>
              <a:rPr lang="fr-FR" sz="2400" dirty="0" smtClean="0"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endParaRPr lang="fr-FR" sz="24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fr-FR" sz="2400" dirty="0">
                <a:sym typeface="Wingdings" panose="05000000000000000000" pitchFamily="2" charset="2"/>
              </a:rPr>
              <a:t>	</a:t>
            </a:r>
            <a:r>
              <a:rPr lang="fr-FR" sz="2400" dirty="0" smtClean="0">
                <a:sym typeface="Wingdings" panose="05000000000000000000" pitchFamily="2" charset="2"/>
              </a:rPr>
              <a:t>e-</a:t>
            </a:r>
            <a:r>
              <a:rPr lang="fr-FR" sz="2400" dirty="0" err="1" smtClean="0">
                <a:sym typeface="Wingdings" panose="05000000000000000000" pitchFamily="2" charset="2"/>
              </a:rPr>
              <a:t>traps</a:t>
            </a:r>
            <a:r>
              <a:rPr lang="fr-FR" sz="2400" dirty="0" smtClean="0">
                <a:sym typeface="Wingdings" panose="05000000000000000000" pitchFamily="2" charset="2"/>
              </a:rPr>
              <a:t> (active </a:t>
            </a:r>
            <a:r>
              <a:rPr lang="fr-FR" sz="2400" dirty="0" err="1" smtClean="0">
                <a:sym typeface="Wingdings" panose="05000000000000000000" pitchFamily="2" charset="2"/>
              </a:rPr>
              <a:t>bass</a:t>
            </a:r>
            <a:r>
              <a:rPr lang="fr-FR" sz="2400" dirty="0" smtClean="0">
                <a:sym typeface="Wingdings" panose="05000000000000000000" pitchFamily="2" charset="2"/>
              </a:rPr>
              <a:t> </a:t>
            </a:r>
            <a:r>
              <a:rPr lang="fr-FR" sz="2400" dirty="0" err="1" smtClean="0">
                <a:sym typeface="Wingdings" panose="05000000000000000000" pitchFamily="2" charset="2"/>
              </a:rPr>
              <a:t>traps</a:t>
            </a:r>
            <a:r>
              <a:rPr lang="fr-FR" sz="2400" dirty="0" smtClean="0">
                <a:sym typeface="Wingdings" panose="05000000000000000000" pitchFamily="2" charset="2"/>
              </a:rPr>
              <a:t>)</a:t>
            </a:r>
            <a:endParaRPr lang="fr-FR" sz="24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fr-FR" sz="2400" dirty="0" smtClean="0">
                <a:sym typeface="Wingdings" panose="05000000000000000000" pitchFamily="2" charset="2"/>
              </a:rPr>
              <a:t>Efficient on 2 (</a:t>
            </a:r>
            <a:r>
              <a:rPr lang="fr-FR" sz="2400" dirty="0" err="1" smtClean="0">
                <a:sym typeface="Wingdings" panose="05000000000000000000" pitchFamily="2" charset="2"/>
              </a:rPr>
              <a:t>adjustable</a:t>
            </a:r>
            <a:r>
              <a:rPr lang="fr-FR" sz="2400" dirty="0" smtClean="0">
                <a:sym typeface="Wingdings" panose="05000000000000000000" pitchFamily="2" charset="2"/>
              </a:rPr>
              <a:t>) </a:t>
            </a:r>
            <a:r>
              <a:rPr lang="fr-FR" sz="2400" dirty="0" err="1" smtClean="0">
                <a:sym typeface="Wingdings" panose="05000000000000000000" pitchFamily="2" charset="2"/>
              </a:rPr>
              <a:t>resonance</a:t>
            </a:r>
            <a:r>
              <a:rPr lang="fr-FR" sz="2400" dirty="0" smtClean="0">
                <a:sym typeface="Wingdings" panose="05000000000000000000" pitchFamily="2" charset="2"/>
              </a:rPr>
              <a:t> </a:t>
            </a:r>
            <a:r>
              <a:rPr lang="fr-FR" sz="2400" dirty="0" err="1" smtClean="0">
                <a:sym typeface="Wingdings" panose="05000000000000000000" pitchFamily="2" charset="2"/>
              </a:rPr>
              <a:t>frequencies</a:t>
            </a:r>
            <a:endParaRPr lang="fr-FR" sz="24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098" name="Picture 2" descr="D:\Cours\Bachelor\Electroacoustique\Presentations\2013-2014\Chapitre 3\figures\bass_trap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365" y="4520457"/>
            <a:ext cx="2775686" cy="185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6873" y="4754431"/>
            <a:ext cx="1495423" cy="161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www.bagend.com/site/wp-content/uploads/2014/10/E-Trap-Active-Bass-Trap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5128" y="4520457"/>
            <a:ext cx="1802608" cy="219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24382" y="4520457"/>
            <a:ext cx="761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b="1" dirty="0" smtClean="0"/>
              <a:t>E-</a:t>
            </a:r>
            <a:r>
              <a:rPr lang="fr-CH" b="1" dirty="0" err="1" smtClean="0"/>
              <a:t>trap</a:t>
            </a:r>
            <a:endParaRPr lang="en-GB" b="1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3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Electroacoustic</a:t>
            </a:r>
            <a:r>
              <a:rPr lang="fr-CH" dirty="0" smtClean="0"/>
              <a:t> </a:t>
            </a:r>
            <a:r>
              <a:rPr lang="fr-CH" dirty="0" err="1" smtClean="0"/>
              <a:t>Absorbers</a:t>
            </a:r>
            <a:r>
              <a:rPr lang="fr-CH" dirty="0" smtClean="0"/>
              <a:t/>
            </a:r>
            <a:br>
              <a:rPr lang="fr-CH" dirty="0" smtClean="0"/>
            </a:br>
            <a:r>
              <a:rPr lang="fr-CH" dirty="0" err="1" smtClean="0"/>
              <a:t>presentation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1404938" y="6491288"/>
            <a:ext cx="7739062" cy="365125"/>
          </a:xfrm>
        </p:spPr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869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Electroacoustic</a:t>
            </a:r>
            <a:r>
              <a:rPr lang="fr-CH" dirty="0" smtClean="0"/>
              <a:t> </a:t>
            </a:r>
            <a:r>
              <a:rPr lang="fr-CH" dirty="0" err="1" smtClean="0"/>
              <a:t>absorbers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err="1" smtClean="0"/>
              <a:t>Development</a:t>
            </a:r>
            <a:r>
              <a:rPr lang="fr-CH" dirty="0" smtClean="0"/>
              <a:t> of an active </a:t>
            </a:r>
            <a:r>
              <a:rPr lang="fr-CH" dirty="0" err="1" smtClean="0"/>
              <a:t>sound</a:t>
            </a:r>
            <a:r>
              <a:rPr lang="fr-CH" dirty="0" smtClean="0"/>
              <a:t> absorption solution </a:t>
            </a:r>
            <a:r>
              <a:rPr lang="fr-CH" dirty="0" err="1" smtClean="0"/>
              <a:t>with</a:t>
            </a:r>
            <a:r>
              <a:rPr lang="fr-CH" dirty="0" smtClean="0"/>
              <a:t> </a:t>
            </a:r>
            <a:r>
              <a:rPr lang="fr-CH" dirty="0" smtClean="0">
                <a:sym typeface="Symbol"/>
              </a:rPr>
              <a:t>&gt;0.83</a:t>
            </a:r>
            <a:r>
              <a:rPr lang="fr-CH" dirty="0" smtClean="0"/>
              <a:t> </a:t>
            </a:r>
            <a:r>
              <a:rPr lang="fr-CH" dirty="0" err="1" smtClean="0"/>
              <a:t>along</a:t>
            </a:r>
            <a:r>
              <a:rPr lang="fr-CH" dirty="0" smtClean="0"/>
              <a:t> the range [20 - 200Hz]</a:t>
            </a:r>
          </a:p>
          <a:p>
            <a:endParaRPr lang="fr-CH" dirty="0"/>
          </a:p>
          <a:p>
            <a:r>
              <a:rPr lang="fr-CH" dirty="0" err="1" smtClean="0"/>
              <a:t>Based</a:t>
            </a:r>
            <a:r>
              <a:rPr lang="fr-CH" dirty="0" smtClean="0"/>
              <a:t> on </a:t>
            </a:r>
            <a:r>
              <a:rPr lang="fr-CH" dirty="0" err="1" smtClean="0"/>
              <a:t>actuated</a:t>
            </a:r>
            <a:r>
              <a:rPr lang="fr-CH" dirty="0" smtClean="0"/>
              <a:t> membranes (</a:t>
            </a:r>
            <a:r>
              <a:rPr lang="fr-CH" dirty="0" err="1" smtClean="0"/>
              <a:t>loudspeakers</a:t>
            </a:r>
            <a:r>
              <a:rPr lang="fr-CH" dirty="0" smtClean="0"/>
              <a:t>) </a:t>
            </a:r>
            <a:r>
              <a:rPr lang="fr-CH" dirty="0" err="1" smtClean="0"/>
              <a:t>used</a:t>
            </a:r>
            <a:r>
              <a:rPr lang="fr-CH" dirty="0" smtClean="0"/>
              <a:t> as a membrane </a:t>
            </a:r>
            <a:r>
              <a:rPr lang="fr-CH" dirty="0" err="1" smtClean="0"/>
              <a:t>absorbers</a:t>
            </a:r>
            <a:endParaRPr lang="fr-CH" dirty="0" smtClean="0"/>
          </a:p>
          <a:p>
            <a:pPr lvl="1"/>
            <a:endParaRPr lang="fr-CH" dirty="0" smtClean="0"/>
          </a:p>
          <a:p>
            <a:r>
              <a:rPr lang="fr-CH" dirty="0" smtClean="0"/>
              <a:t>Evaluation in </a:t>
            </a:r>
            <a:r>
              <a:rPr lang="fr-CH" dirty="0" err="1" smtClean="0"/>
              <a:t>reverberant</a:t>
            </a:r>
            <a:r>
              <a:rPr lang="fr-CH" dirty="0" smtClean="0"/>
              <a:t> conditions, </a:t>
            </a:r>
            <a:r>
              <a:rPr lang="fr-CH" dirty="0" err="1" smtClean="0"/>
              <a:t>focusing</a:t>
            </a:r>
            <a:r>
              <a:rPr lang="fr-CH" dirty="0" smtClean="0"/>
              <a:t> on </a:t>
            </a:r>
            <a:r>
              <a:rPr lang="fr-CH" dirty="0" err="1" smtClean="0"/>
              <a:t>low-frequency</a:t>
            </a:r>
            <a:r>
              <a:rPr lang="fr-CH" dirty="0" smtClean="0"/>
              <a:t> </a:t>
            </a:r>
            <a:r>
              <a:rPr lang="fr-CH" dirty="0" err="1" smtClean="0"/>
              <a:t>sound</a:t>
            </a:r>
            <a:r>
              <a:rPr lang="fr-CH" dirty="0" smtClean="0"/>
              <a:t> «</a:t>
            </a:r>
            <a:r>
              <a:rPr lang="fr-CH" dirty="0" err="1" smtClean="0"/>
              <a:t>equalization</a:t>
            </a:r>
            <a:r>
              <a:rPr lang="fr-CH" dirty="0" smtClean="0"/>
              <a:t>»</a:t>
            </a:r>
            <a:endParaRPr lang="en-GB" dirty="0"/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1549" y="4628906"/>
            <a:ext cx="1291084" cy="122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" y="5853275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/>
              <a:t>H. Lissek, R. Boulandet, and R. Fleury, “Electroacoustic absorbers: bridging the gap between shunt loudspeakers and active sound absorption”, J. </a:t>
            </a:r>
            <a:r>
              <a:rPr lang="en-GB" sz="1400" dirty="0" err="1"/>
              <a:t>Acoust</a:t>
            </a:r>
            <a:r>
              <a:rPr lang="en-GB" sz="1400" dirty="0"/>
              <a:t>. Soc. Am., 129(5), 2968-2978, (2011).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4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Electroacoustic absorbers</a:t>
            </a:r>
            <a:endParaRPr lang="en-GB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0342934"/>
              </p:ext>
            </p:extLst>
          </p:nvPr>
        </p:nvGraphicFramePr>
        <p:xfrm>
          <a:off x="4336769" y="4493604"/>
          <a:ext cx="4491102" cy="18932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1406"/>
                <a:gridCol w="2184005"/>
                <a:gridCol w="625770"/>
                <a:gridCol w="739921"/>
              </a:tblGrid>
              <a:tr h="210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 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Description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Value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</a:tr>
              <a:tr h="210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</a:rPr>
                        <a:t>M</a:t>
                      </a:r>
                      <a:r>
                        <a:rPr lang="en-GB" sz="1200" i="1" baseline="-25000" dirty="0">
                          <a:effectLst/>
                        </a:rPr>
                        <a:t>ms</a:t>
                      </a:r>
                      <a:endParaRPr lang="en-GB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Moving mass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14.7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</a:tr>
              <a:tr h="210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i="1" dirty="0" err="1">
                          <a:effectLst/>
                        </a:rPr>
                        <a:t>R</a:t>
                      </a:r>
                      <a:r>
                        <a:rPr lang="en-GB" sz="1200" i="1" baseline="-25000" dirty="0" err="1">
                          <a:effectLst/>
                        </a:rPr>
                        <a:t>ms</a:t>
                      </a:r>
                      <a:endParaRPr lang="en-GB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Mechanical resistance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1.31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N.s.m</a:t>
                      </a:r>
                      <a:r>
                        <a:rPr lang="en-GB" sz="1200" baseline="30000">
                          <a:effectLst/>
                        </a:rPr>
                        <a:t>-1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</a:tr>
              <a:tr h="210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i="1" dirty="0" err="1">
                          <a:effectLst/>
                        </a:rPr>
                        <a:t>C</a:t>
                      </a:r>
                      <a:r>
                        <a:rPr lang="en-GB" sz="1200" i="1" baseline="-25000" dirty="0" err="1">
                          <a:effectLst/>
                        </a:rPr>
                        <a:t>ms</a:t>
                      </a:r>
                      <a:endParaRPr lang="en-GB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Mechanical compliance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242.3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mm.N</a:t>
                      </a:r>
                      <a:r>
                        <a:rPr lang="en-GB" sz="1200" baseline="30000">
                          <a:effectLst/>
                        </a:rPr>
                        <a:t>-1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</a:tr>
              <a:tr h="210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i="1" dirty="0" err="1">
                          <a:effectLst/>
                        </a:rPr>
                        <a:t>S</a:t>
                      </a:r>
                      <a:r>
                        <a:rPr lang="en-GB" sz="1200" i="1" baseline="-25000" dirty="0" err="1">
                          <a:effectLst/>
                        </a:rPr>
                        <a:t>d</a:t>
                      </a:r>
                      <a:endParaRPr lang="en-GB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Membrane surface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151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cm</a:t>
                      </a:r>
                      <a:r>
                        <a:rPr lang="en-GB" sz="1200" baseline="30000">
                          <a:effectLst/>
                        </a:rPr>
                        <a:t>2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</a:tr>
              <a:tr h="210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i="1" dirty="0" err="1">
                          <a:effectLst/>
                        </a:rPr>
                        <a:t>Bl</a:t>
                      </a:r>
                      <a:endParaRPr lang="en-GB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Force factor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6.85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N.A</a:t>
                      </a:r>
                      <a:r>
                        <a:rPr lang="en-GB" sz="1200" baseline="30000">
                          <a:effectLst/>
                        </a:rPr>
                        <a:t>-1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</a:tr>
              <a:tr h="210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i="1" dirty="0" err="1">
                          <a:effectLst/>
                        </a:rPr>
                        <a:t>V</a:t>
                      </a:r>
                      <a:r>
                        <a:rPr lang="en-GB" sz="1200" i="1" baseline="-25000" dirty="0" err="1">
                          <a:effectLst/>
                        </a:rPr>
                        <a:t>b</a:t>
                      </a:r>
                      <a:endParaRPr lang="en-GB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Cabinet volume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dm</a:t>
                      </a:r>
                      <a:r>
                        <a:rPr lang="en-GB" sz="1200" baseline="30000">
                          <a:effectLst/>
                        </a:rPr>
                        <a:t>3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</a:tr>
              <a:tr h="210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Symbol" panose="05050102010706020507" pitchFamily="18" charset="2"/>
                        </a:rPr>
                        <a:t>r</a:t>
                      </a:r>
                      <a:endParaRPr lang="en-GB" sz="1200" i="1" dirty="0">
                        <a:effectLst/>
                        <a:latin typeface="Symbol" panose="05050102010706020507" pitchFamily="18" charset="2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Air mass density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kg/m</a:t>
                      </a:r>
                      <a:r>
                        <a:rPr lang="en-GB" sz="1200" baseline="30000">
                          <a:effectLst/>
                        </a:rPr>
                        <a:t>3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</a:tr>
              <a:tr h="210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</a:rPr>
                        <a:t>c</a:t>
                      </a:r>
                      <a:endParaRPr lang="en-GB" sz="12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CH" sz="1200" dirty="0" smtClean="0">
                          <a:effectLst/>
                        </a:rPr>
                        <a:t>Sound </a:t>
                      </a:r>
                      <a:r>
                        <a:rPr lang="fr-CH" sz="1200" dirty="0" err="1" smtClean="0">
                          <a:effectLst/>
                        </a:rPr>
                        <a:t>celerity</a:t>
                      </a:r>
                      <a:r>
                        <a:rPr lang="fr-CH" sz="1200" dirty="0" smtClean="0">
                          <a:effectLst/>
                        </a:rPr>
                        <a:t> in air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344</a:t>
                      </a:r>
                      <a:endParaRPr lang="en-GB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m.s</a:t>
                      </a:r>
                      <a:r>
                        <a:rPr lang="en-GB" sz="1200" baseline="30000" dirty="0">
                          <a:effectLst/>
                        </a:rPr>
                        <a:t>-1</a:t>
                      </a:r>
                      <a:endParaRPr lang="en-GB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784" marR="66784" marT="0" marB="0" anchor="ctr"/>
                </a:tc>
              </a:tr>
            </a:tbl>
          </a:graphicData>
        </a:graphic>
      </p:graphicFrame>
      <p:pic>
        <p:nvPicPr>
          <p:cNvPr id="5122" name="Picture 2" descr="Experimental_setu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024" y="1859512"/>
            <a:ext cx="3345693" cy="22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355367"/>
              </p:ext>
            </p:extLst>
          </p:nvPr>
        </p:nvGraphicFramePr>
        <p:xfrm>
          <a:off x="4465638" y="2208213"/>
          <a:ext cx="4546600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Equation" r:id="rId4" imgW="2679480" imgH="711000" progId="Equation.DSMT4">
                  <p:embed/>
                </p:oleObj>
              </mc:Choice>
              <mc:Fallback>
                <p:oleObj name="Equation" r:id="rId4" imgW="267948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5638" y="2208213"/>
                        <a:ext cx="4546600" cy="1222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19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864615" y="2974743"/>
            <a:ext cx="356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fr-CH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GB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1042997" y="2974743"/>
            <a:ext cx="2808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82486" y="2634512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en-GB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grpSp>
        <p:nvGrpSpPr>
          <p:cNvPr id="13" name="Group 12"/>
          <p:cNvGrpSpPr/>
          <p:nvPr/>
        </p:nvGrpSpPr>
        <p:grpSpPr>
          <a:xfrm>
            <a:off x="635000" y="2209800"/>
            <a:ext cx="3657600" cy="2065868"/>
            <a:chOff x="635000" y="2209800"/>
            <a:chExt cx="3657600" cy="2065868"/>
          </a:xfrm>
        </p:grpSpPr>
        <p:sp>
          <p:nvSpPr>
            <p:cNvPr id="5" name="Rectangle 4"/>
            <p:cNvSpPr/>
            <p:nvPr/>
          </p:nvSpPr>
          <p:spPr>
            <a:xfrm>
              <a:off x="2302933" y="2209800"/>
              <a:ext cx="1989667" cy="20658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5000" y="3844126"/>
              <a:ext cx="1989667" cy="4315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7400" y="3301740"/>
              <a:ext cx="338715" cy="9739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394056" y="2419709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fr-CH" baseline="-25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GB" baseline="-25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" name="Group 71"/>
          <p:cNvGrpSpPr/>
          <p:nvPr/>
        </p:nvGrpSpPr>
        <p:grpSpPr>
          <a:xfrm rot="941279">
            <a:off x="129971" y="1936414"/>
            <a:ext cx="793954" cy="1634326"/>
            <a:chOff x="129971" y="2186681"/>
            <a:chExt cx="793954" cy="1634326"/>
          </a:xfrm>
        </p:grpSpPr>
        <p:cxnSp>
          <p:nvCxnSpPr>
            <p:cNvPr id="73" name="Straight Connector 72"/>
            <p:cNvCxnSpPr/>
            <p:nvPr/>
          </p:nvCxnSpPr>
          <p:spPr>
            <a:xfrm>
              <a:off x="567239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443423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319607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195791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814873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691055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>
              <a:off x="129971" y="3003844"/>
              <a:ext cx="793954" cy="0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Slide Number Placeholder 6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7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xperimental_setup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024" y="1859512"/>
            <a:ext cx="3345693" cy="22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Block_diagram_syste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024" y="4768837"/>
            <a:ext cx="3615640" cy="1431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Electroacoustic absorbers</a:t>
            </a:r>
            <a:endParaRPr lang="en-GB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4572000" y="3886200"/>
            <a:ext cx="4320540" cy="24019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2400" dirty="0" smtClean="0"/>
              <a:t>The </a:t>
            </a:r>
            <a:r>
              <a:rPr lang="fr-CH" sz="2400" dirty="0" err="1" smtClean="0">
                <a:solidFill>
                  <a:srgbClr val="FF0000"/>
                </a:solidFill>
              </a:rPr>
              <a:t>desired</a:t>
            </a:r>
            <a:r>
              <a:rPr lang="fr-CH" sz="2400" dirty="0" smtClean="0">
                <a:solidFill>
                  <a:srgbClr val="FF0000"/>
                </a:solidFill>
              </a:rPr>
              <a:t> </a:t>
            </a:r>
            <a:r>
              <a:rPr lang="fr-CH" sz="2400" dirty="0" err="1" smtClean="0">
                <a:solidFill>
                  <a:srgbClr val="FF0000"/>
                </a:solidFill>
              </a:rPr>
              <a:t>acoustic</a:t>
            </a:r>
            <a:r>
              <a:rPr lang="fr-CH" sz="2400" dirty="0" smtClean="0">
                <a:solidFill>
                  <a:srgbClr val="FF0000"/>
                </a:solidFill>
              </a:rPr>
              <a:t> </a:t>
            </a:r>
            <a:r>
              <a:rPr lang="fr-CH" sz="2400" dirty="0" err="1" smtClean="0">
                <a:solidFill>
                  <a:srgbClr val="FF0000"/>
                </a:solidFill>
              </a:rPr>
              <a:t>impedance</a:t>
            </a:r>
            <a:r>
              <a:rPr lang="fr-CH" sz="2400" dirty="0" smtClean="0">
                <a:solidFill>
                  <a:srgbClr val="FF0000"/>
                </a:solidFill>
              </a:rPr>
              <a:t> </a:t>
            </a:r>
            <a:r>
              <a:rPr lang="fr-CH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fr-CH" sz="2400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fr-CH" sz="2400" dirty="0" smtClean="0"/>
              <a:t> </a:t>
            </a:r>
            <a:r>
              <a:rPr lang="fr-CH" sz="2400" dirty="0" err="1" smtClean="0"/>
              <a:t>can</a:t>
            </a:r>
            <a:r>
              <a:rPr lang="fr-CH" sz="2400" dirty="0" smtClean="0"/>
              <a:t> </a:t>
            </a:r>
            <a:r>
              <a:rPr lang="fr-CH" sz="2400" dirty="0" err="1" smtClean="0"/>
              <a:t>be</a:t>
            </a:r>
            <a:r>
              <a:rPr lang="fr-CH" sz="2400" dirty="0" smtClean="0"/>
              <a:t> </a:t>
            </a:r>
            <a:r>
              <a:rPr lang="fr-CH" sz="2400" dirty="0" err="1" smtClean="0"/>
              <a:t>assigned</a:t>
            </a:r>
            <a:r>
              <a:rPr lang="fr-CH" sz="2400" dirty="0" smtClean="0"/>
              <a:t> by </a:t>
            </a:r>
            <a:r>
              <a:rPr lang="fr-CH" sz="2400" dirty="0" err="1" smtClean="0"/>
              <a:t>identifying</a:t>
            </a:r>
            <a:r>
              <a:rPr lang="fr-CH" sz="2400" dirty="0" smtClean="0"/>
              <a:t> the </a:t>
            </a:r>
            <a:r>
              <a:rPr lang="fr-CH" sz="2400" dirty="0" err="1" smtClean="0"/>
              <a:t>controller</a:t>
            </a:r>
            <a:r>
              <a:rPr lang="fr-CH" sz="2400" dirty="0" smtClean="0"/>
              <a:t> </a:t>
            </a:r>
            <a:r>
              <a:rPr lang="fr-CH" sz="2400" dirty="0" err="1" smtClean="0"/>
              <a:t>transfer</a:t>
            </a:r>
            <a:r>
              <a:rPr lang="fr-CH" sz="2400" dirty="0" smtClean="0"/>
              <a:t> </a:t>
            </a:r>
            <a:r>
              <a:rPr lang="fr-CH" sz="2400" dirty="0" err="1" smtClean="0"/>
              <a:t>function</a:t>
            </a:r>
            <a:r>
              <a:rPr lang="fr-CH" sz="2400" dirty="0" smtClean="0"/>
              <a:t>:</a:t>
            </a:r>
            <a:endParaRPr lang="en-GB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015634"/>
              </p:ext>
            </p:extLst>
          </p:nvPr>
        </p:nvGraphicFramePr>
        <p:xfrm>
          <a:off x="4531741" y="2185988"/>
          <a:ext cx="3146425" cy="126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" name="Equation" r:id="rId5" imgW="1854000" imgH="736560" progId="Equation.DSMT4">
                  <p:embed/>
                </p:oleObj>
              </mc:Choice>
              <mc:Fallback>
                <p:oleObj name="Equation" r:id="rId5" imgW="185400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1741" y="2185988"/>
                        <a:ext cx="3146425" cy="1265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19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864615" y="2974743"/>
            <a:ext cx="356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fr-CH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GB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1042997" y="2974743"/>
            <a:ext cx="2808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82486" y="2634512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en-GB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025594"/>
              </p:ext>
            </p:extLst>
          </p:nvPr>
        </p:nvGraphicFramePr>
        <p:xfrm>
          <a:off x="4962525" y="5139972"/>
          <a:ext cx="3065463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" name="Equation" r:id="rId7" imgW="1473120" imgH="431640" progId="Equation.DSMT4">
                  <p:embed/>
                </p:oleObj>
              </mc:Choice>
              <mc:Fallback>
                <p:oleObj name="Equation" r:id="rId7" imgW="1473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2525" y="5139972"/>
                        <a:ext cx="3065463" cy="906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409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grpSp>
        <p:nvGrpSpPr>
          <p:cNvPr id="20" name="Group 19"/>
          <p:cNvGrpSpPr/>
          <p:nvPr/>
        </p:nvGrpSpPr>
        <p:grpSpPr>
          <a:xfrm rot="941279">
            <a:off x="129971" y="1936414"/>
            <a:ext cx="793954" cy="1634326"/>
            <a:chOff x="129971" y="2186681"/>
            <a:chExt cx="793954" cy="1634326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567239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43423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19607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95791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14873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691055" y="2186681"/>
              <a:ext cx="0" cy="163432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129971" y="3003844"/>
              <a:ext cx="793954" cy="0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94056" y="2419709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fr-CH" baseline="-25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GB" baseline="-25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302933" y="2209800"/>
            <a:ext cx="1989667" cy="20658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4000" dirty="0" err="1" smtClean="0">
                <a:solidFill>
                  <a:srgbClr val="FF0000"/>
                </a:solidFill>
                <a:latin typeface="Symbol" panose="05050102010706020507" pitchFamily="18" charset="2"/>
              </a:rPr>
              <a:t>Q</a:t>
            </a:r>
            <a:r>
              <a:rPr lang="fr-CH" sz="4000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fr-CH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CH" sz="4000" i="1" dirty="0" smtClean="0">
                <a:solidFill>
                  <a:srgbClr val="FF0000"/>
                </a:solidFill>
                <a:latin typeface="Symbol" panose="05050102010706020507" pitchFamily="18" charset="2"/>
              </a:rPr>
              <a:t>w</a:t>
            </a:r>
            <a:r>
              <a:rPr lang="fr-CH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ontent Placeholder 12"/>
          <p:cNvSpPr txBox="1">
            <a:spLocks/>
          </p:cNvSpPr>
          <p:nvPr/>
        </p:nvSpPr>
        <p:spPr>
          <a:xfrm>
            <a:off x="377980" y="1008805"/>
            <a:ext cx="8401959" cy="1002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sz="2400" dirty="0" smtClean="0"/>
              <a:t>Objective: </a:t>
            </a:r>
          </a:p>
          <a:p>
            <a:pPr marL="0" indent="0">
              <a:buNone/>
            </a:pPr>
            <a:r>
              <a:rPr lang="fr-CH" sz="2400" dirty="0" smtClean="0"/>
              <a:t>force the membrane to </a:t>
            </a:r>
            <a:r>
              <a:rPr lang="fr-CH" sz="2400" dirty="0" err="1" smtClean="0"/>
              <a:t>behave</a:t>
            </a:r>
            <a:r>
              <a:rPr lang="fr-CH" sz="2400" dirty="0" smtClean="0"/>
              <a:t> as a </a:t>
            </a:r>
            <a:r>
              <a:rPr lang="fr-CH" sz="2400" dirty="0" err="1" smtClean="0"/>
              <a:t>given</a:t>
            </a:r>
            <a:r>
              <a:rPr lang="fr-CH" sz="2400" dirty="0" smtClean="0"/>
              <a:t> </a:t>
            </a:r>
            <a:r>
              <a:rPr lang="fr-CH" sz="2400" dirty="0" err="1" smtClean="0"/>
              <a:t>acoustic</a:t>
            </a:r>
            <a:r>
              <a:rPr lang="fr-CH" sz="2400" dirty="0" smtClean="0"/>
              <a:t> </a:t>
            </a:r>
            <a:r>
              <a:rPr lang="fr-CH" sz="2400" dirty="0" err="1" smtClean="0"/>
              <a:t>impedance</a:t>
            </a:r>
            <a:r>
              <a:rPr lang="fr-CH" sz="2400" dirty="0" smtClean="0"/>
              <a:t> </a:t>
            </a:r>
            <a:r>
              <a:rPr lang="fr-CH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fr-CH" sz="2400" b="1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en-GB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49800" y="3521762"/>
            <a:ext cx="3665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400" b="1" dirty="0" smtClean="0">
                <a:solidFill>
                  <a:srgbClr val="7030A0"/>
                </a:solidFill>
              </a:rPr>
              <a:t>Effective </a:t>
            </a:r>
            <a:r>
              <a:rPr lang="fr-CH" sz="1400" b="1" dirty="0" err="1" smtClean="0">
                <a:solidFill>
                  <a:srgbClr val="7030A0"/>
                </a:solidFill>
              </a:rPr>
              <a:t>acoustic</a:t>
            </a:r>
            <a:r>
              <a:rPr lang="fr-CH" sz="1400" b="1" dirty="0" smtClean="0">
                <a:solidFill>
                  <a:srgbClr val="7030A0"/>
                </a:solidFill>
              </a:rPr>
              <a:t> </a:t>
            </a:r>
            <a:r>
              <a:rPr lang="fr-CH" sz="1400" b="1" dirty="0" err="1" smtClean="0">
                <a:solidFill>
                  <a:srgbClr val="7030A0"/>
                </a:solidFill>
              </a:rPr>
              <a:t>impedance</a:t>
            </a:r>
            <a:r>
              <a:rPr lang="fr-CH" sz="1400" b="1" dirty="0" smtClean="0">
                <a:solidFill>
                  <a:srgbClr val="7030A0"/>
                </a:solidFill>
              </a:rPr>
              <a:t> of the membrane</a:t>
            </a:r>
            <a:endParaRPr lang="en-GB" sz="1400" b="1" dirty="0">
              <a:solidFill>
                <a:srgbClr val="7030A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5029201" y="3159409"/>
            <a:ext cx="948266" cy="425265"/>
          </a:xfrm>
          <a:prstGeom prst="straightConnector1">
            <a:avLst/>
          </a:prstGeom>
          <a:ln w="127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" name="Slide Number Placeholder 51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24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err="1"/>
              <a:t>Electroacoustic</a:t>
            </a:r>
            <a:r>
              <a:rPr lang="fr-CH" dirty="0"/>
              <a:t> </a:t>
            </a:r>
            <a:r>
              <a:rPr lang="fr-CH" dirty="0" err="1"/>
              <a:t>absorbers</a:t>
            </a:r>
            <a:endParaRPr lang="en-GB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H" dirty="0" err="1" smtClean="0"/>
              <a:t>Implementation</a:t>
            </a:r>
            <a:r>
              <a:rPr lang="fr-CH" dirty="0" smtClean="0"/>
              <a:t> in the prototype</a:t>
            </a:r>
            <a:endParaRPr lang="en-GB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409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0" name="Picture 19" descr="C:\Documents\40 - PATENT\Fig8_with_ref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57" t="14895" r="33979" b="24080"/>
          <a:stretch/>
        </p:blipFill>
        <p:spPr bwMode="auto">
          <a:xfrm>
            <a:off x="3240415" y="4693984"/>
            <a:ext cx="1698878" cy="146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ight Arrow 26"/>
          <p:cNvSpPr/>
          <p:nvPr/>
        </p:nvSpPr>
        <p:spPr>
          <a:xfrm>
            <a:off x="2404532" y="5297883"/>
            <a:ext cx="798967" cy="252413"/>
          </a:xfrm>
          <a:prstGeom prst="rightArrow">
            <a:avLst>
              <a:gd name="adj1" fmla="val 50000"/>
              <a:gd name="adj2" fmla="val 71243"/>
            </a:avLst>
          </a:prstGeom>
          <a:solidFill>
            <a:srgbClr val="256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CH" dirty="0"/>
          </a:p>
        </p:txBody>
      </p:sp>
      <p:sp>
        <p:nvSpPr>
          <p:cNvPr id="35" name="TextBox 34"/>
          <p:cNvSpPr txBox="1"/>
          <p:nvPr/>
        </p:nvSpPr>
        <p:spPr>
          <a:xfrm>
            <a:off x="2602104" y="4350966"/>
            <a:ext cx="285026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CH" sz="1600" dirty="0" smtClean="0"/>
              <a:t>Voltage-</a:t>
            </a:r>
            <a:r>
              <a:rPr lang="fr-CH" sz="1600" dirty="0" err="1" smtClean="0"/>
              <a:t>driven</a:t>
            </a:r>
            <a:r>
              <a:rPr lang="fr-CH" sz="1600" dirty="0" smtClean="0"/>
              <a:t> </a:t>
            </a:r>
            <a:r>
              <a:rPr lang="fr-CH" sz="1600" dirty="0" err="1" smtClean="0"/>
              <a:t>current</a:t>
            </a:r>
            <a:r>
              <a:rPr lang="fr-CH" sz="1600" dirty="0" smtClean="0"/>
              <a:t> amplifier</a:t>
            </a: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37" name="Right Arrow 36"/>
          <p:cNvSpPr/>
          <p:nvPr/>
        </p:nvSpPr>
        <p:spPr>
          <a:xfrm rot="5400000">
            <a:off x="982708" y="4595785"/>
            <a:ext cx="670038" cy="176941"/>
          </a:xfrm>
          <a:prstGeom prst="rightArrow">
            <a:avLst>
              <a:gd name="adj1" fmla="val 50000"/>
              <a:gd name="adj2" fmla="val 71243"/>
            </a:avLst>
          </a:prstGeom>
          <a:solidFill>
            <a:srgbClr val="256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CH" dirty="0"/>
          </a:p>
        </p:txBody>
      </p:sp>
      <p:pic>
        <p:nvPicPr>
          <p:cNvPr id="38" name="Picture 2" descr="Experimental_setu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8964" y="4193375"/>
            <a:ext cx="3345693" cy="22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ight Arrow 35"/>
          <p:cNvSpPr/>
          <p:nvPr/>
        </p:nvSpPr>
        <p:spPr>
          <a:xfrm>
            <a:off x="5067219" y="5263728"/>
            <a:ext cx="868362" cy="252413"/>
          </a:xfrm>
          <a:prstGeom prst="rightArrow">
            <a:avLst>
              <a:gd name="adj1" fmla="val 50000"/>
              <a:gd name="adj2" fmla="val 71243"/>
            </a:avLst>
          </a:prstGeom>
          <a:solidFill>
            <a:srgbClr val="256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CH" dirty="0"/>
          </a:p>
        </p:txBody>
      </p:sp>
      <p:sp>
        <p:nvSpPr>
          <p:cNvPr id="7" name="Oval 6"/>
          <p:cNvSpPr/>
          <p:nvPr/>
        </p:nvSpPr>
        <p:spPr>
          <a:xfrm>
            <a:off x="6823877" y="4951035"/>
            <a:ext cx="300251" cy="370659"/>
          </a:xfrm>
          <a:prstGeom prst="ellipse">
            <a:avLst/>
          </a:prstGeom>
          <a:solidFill>
            <a:srgbClr val="FF7C80">
              <a:alpha val="50196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5785455" y="5528928"/>
            <a:ext cx="300251" cy="370659"/>
          </a:xfrm>
          <a:prstGeom prst="ellipse">
            <a:avLst/>
          </a:prstGeom>
          <a:solidFill>
            <a:srgbClr val="FF7C80">
              <a:alpha val="50196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388149" y="5051694"/>
            <a:ext cx="1931713" cy="1017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err="1" smtClean="0">
                <a:solidFill>
                  <a:schemeClr val="tx1"/>
                </a:solidFill>
              </a:rPr>
              <a:t>Filter</a:t>
            </a:r>
            <a:r>
              <a:rPr lang="fr-CH" dirty="0" smtClean="0">
                <a:solidFill>
                  <a:schemeClr val="tx1"/>
                </a:solidFill>
              </a:rPr>
              <a:t> </a:t>
            </a:r>
            <a:r>
              <a:rPr lang="fr-CH" dirty="0" err="1" smtClean="0">
                <a:solidFill>
                  <a:schemeClr val="tx1"/>
                </a:solidFill>
              </a:rPr>
              <a:t>implemented</a:t>
            </a:r>
            <a:r>
              <a:rPr lang="fr-CH" dirty="0" smtClean="0">
                <a:solidFill>
                  <a:schemeClr val="tx1"/>
                </a:solidFill>
              </a:rPr>
              <a:t> on a DSP </a:t>
            </a:r>
            <a:r>
              <a:rPr lang="fr-CH" dirty="0" err="1" smtClean="0">
                <a:solidFill>
                  <a:schemeClr val="tx1"/>
                </a:solidFill>
              </a:rPr>
              <a:t>platform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67638" y="6207130"/>
            <a:ext cx="342899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000" dirty="0" smtClean="0"/>
              <a:t>DSP</a:t>
            </a:r>
            <a:endParaRPr lang="en-GB" sz="10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15</a:t>
            </a:fld>
            <a:endParaRPr lang="en-US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154" y="2430447"/>
            <a:ext cx="1696545" cy="191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259245"/>
              </p:ext>
            </p:extLst>
          </p:nvPr>
        </p:nvGraphicFramePr>
        <p:xfrm>
          <a:off x="2428875" y="2663825"/>
          <a:ext cx="4862513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Equation" r:id="rId7" imgW="2336800" imgH="482600" progId="Equation.DSMT4">
                  <p:embed/>
                </p:oleObj>
              </mc:Choice>
              <mc:Fallback>
                <p:oleObj name="Equation" r:id="rId7" imgW="2336800" imgH="482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75" y="2663825"/>
                        <a:ext cx="4862513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137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err="1"/>
              <a:t>Electroacoustic</a:t>
            </a:r>
            <a:r>
              <a:rPr lang="fr-CH" dirty="0"/>
              <a:t> </a:t>
            </a:r>
            <a:r>
              <a:rPr lang="fr-CH" dirty="0" err="1"/>
              <a:t>absorbers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896" y="4010290"/>
            <a:ext cx="5495925" cy="2124075"/>
          </a:xfrm>
        </p:spPr>
      </p:pic>
      <p:sp>
        <p:nvSpPr>
          <p:cNvPr id="3" name="Rectangle 2"/>
          <p:cNvSpPr/>
          <p:nvPr/>
        </p:nvSpPr>
        <p:spPr>
          <a:xfrm>
            <a:off x="276447" y="2138865"/>
            <a:ext cx="3749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b="1" dirty="0"/>
              <a:t>ISO 10534-2 </a:t>
            </a:r>
            <a:r>
              <a:rPr lang="fr-CH" b="1" dirty="0" smtClean="0"/>
              <a:t>: </a:t>
            </a:r>
            <a:r>
              <a:rPr lang="fr-CH" b="1" dirty="0" err="1" smtClean="0"/>
              <a:t>acoustic</a:t>
            </a:r>
            <a:r>
              <a:rPr lang="fr-CH" b="1" dirty="0" smtClean="0"/>
              <a:t> </a:t>
            </a:r>
            <a:r>
              <a:rPr lang="fr-CH" b="1" dirty="0" err="1" smtClean="0"/>
              <a:t>impedance</a:t>
            </a:r>
            <a:r>
              <a:rPr lang="fr-CH" b="1" dirty="0" smtClean="0"/>
              <a:t> </a:t>
            </a:r>
            <a:r>
              <a:rPr lang="fr-CH" b="1" dirty="0" err="1" smtClean="0"/>
              <a:t>measurement</a:t>
            </a:r>
            <a:r>
              <a:rPr lang="fr-CH" b="1" dirty="0"/>
              <a:t> </a:t>
            </a:r>
            <a:r>
              <a:rPr lang="fr-CH" b="1" dirty="0" smtClean="0"/>
              <a:t>technique</a:t>
            </a:r>
            <a:endParaRPr lang="en-GB" b="1" dirty="0"/>
          </a:p>
        </p:txBody>
      </p:sp>
      <p:pic>
        <p:nvPicPr>
          <p:cNvPr id="6" name="Picture 2" descr="D:\PUBLICATIONS\IEEE\2015 - IEEE CST\LaTeX\Images\meas_alpha_leg.eps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70"/>
          <a:stretch/>
        </p:blipFill>
        <p:spPr bwMode="auto">
          <a:xfrm>
            <a:off x="5663821" y="4053168"/>
            <a:ext cx="3391227" cy="226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69493" y="3712189"/>
            <a:ext cx="2094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b="1" dirty="0" err="1" smtClean="0"/>
              <a:t>Acoustic</a:t>
            </a:r>
            <a:r>
              <a:rPr lang="fr-CH" b="1" dirty="0" smtClean="0"/>
              <a:t> </a:t>
            </a:r>
            <a:r>
              <a:rPr lang="fr-CH" b="1" dirty="0" err="1" smtClean="0"/>
              <a:t>impedance</a:t>
            </a:r>
            <a:endParaRPr lang="en-GB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86037" y="3712189"/>
            <a:ext cx="2306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b="1" dirty="0" smtClean="0"/>
              <a:t>Absorption coefficient</a:t>
            </a:r>
            <a:endParaRPr lang="en-GB" b="1" dirty="0"/>
          </a:p>
        </p:txBody>
      </p:sp>
      <p:pic>
        <p:nvPicPr>
          <p:cNvPr id="6146" name="Picture 2" descr="D:\PUBLICATIONS\IEEE\2015 - IEEE CST\LaTeX\Images\Experimental_setup_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755" y="1938819"/>
            <a:ext cx="5166707" cy="169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ooter Placehold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8315323" y="3472921"/>
            <a:ext cx="258127" cy="1538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000" dirty="0" smtClean="0"/>
              <a:t>DSP</a:t>
            </a:r>
            <a:endParaRPr lang="en-GB" sz="10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61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Design </a:t>
            </a:r>
            <a:r>
              <a:rPr lang="fr-CH" dirty="0" err="1" smtClean="0"/>
              <a:t>Methodology</a:t>
            </a:r>
            <a:r>
              <a:rPr lang="fr-CH" dirty="0" smtClean="0"/>
              <a:t> for room modal </a:t>
            </a:r>
            <a:r>
              <a:rPr lang="fr-CH" dirty="0" err="1" smtClean="0"/>
              <a:t>damping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1404938" y="6491288"/>
            <a:ext cx="7739062" cy="365125"/>
          </a:xfrm>
        </p:spPr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744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9" t="3485" r="13682" b="5057"/>
          <a:stretch/>
        </p:blipFill>
        <p:spPr>
          <a:xfrm>
            <a:off x="5782491" y="4153988"/>
            <a:ext cx="3161211" cy="238614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1. FEM simulation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err="1" smtClean="0"/>
              <a:t>Eigenfrequency</a:t>
            </a:r>
            <a:r>
              <a:rPr lang="en-GB" dirty="0" smtClean="0"/>
              <a:t> study with </a:t>
            </a:r>
            <a:r>
              <a:rPr lang="en-GB" dirty="0" err="1" smtClean="0"/>
              <a:t>Comsol</a:t>
            </a:r>
            <a:r>
              <a:rPr lang="en-GB" dirty="0" smtClean="0"/>
              <a:t> </a:t>
            </a:r>
            <a:r>
              <a:rPr lang="en-GB" dirty="0" err="1" smtClean="0"/>
              <a:t>Multiphysics</a:t>
            </a:r>
            <a:endParaRPr lang="en-GB" dirty="0" smtClean="0"/>
          </a:p>
          <a:p>
            <a:pPr lvl="1"/>
            <a:r>
              <a:rPr lang="en-GB" dirty="0" smtClean="0"/>
              <a:t>Room </a:t>
            </a:r>
          </a:p>
          <a:p>
            <a:pPr lvl="2"/>
            <a:r>
              <a:rPr lang="fr-CH" dirty="0" smtClean="0"/>
              <a:t>CAD of the </a:t>
            </a:r>
            <a:r>
              <a:rPr lang="fr-CH" dirty="0" err="1" smtClean="0"/>
              <a:t>targeted</a:t>
            </a:r>
            <a:r>
              <a:rPr lang="fr-CH" dirty="0" smtClean="0"/>
              <a:t> room </a:t>
            </a:r>
            <a:endParaRPr lang="en-GB" dirty="0" smtClean="0"/>
          </a:p>
          <a:p>
            <a:pPr lvl="2"/>
            <a:r>
              <a:rPr lang="en-GB" dirty="0" smtClean="0"/>
              <a:t>Define a given uniform real acoustic resistance </a:t>
            </a:r>
            <a:r>
              <a:rPr lang="en-GB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en-GB" dirty="0" smtClean="0"/>
              <a:t> for walls to fit with measurements</a:t>
            </a:r>
            <a:endParaRPr lang="fr-CH" dirty="0" smtClean="0"/>
          </a:p>
          <a:p>
            <a:pPr lvl="1"/>
            <a:r>
              <a:rPr lang="fr-CH" dirty="0" err="1" smtClean="0"/>
              <a:t>Absorbers</a:t>
            </a:r>
            <a:endParaRPr lang="fr-CH" dirty="0" smtClean="0"/>
          </a:p>
          <a:p>
            <a:pPr lvl="2"/>
            <a:r>
              <a:rPr lang="en-GB" dirty="0" smtClean="0"/>
              <a:t>Same acoustic resistance </a:t>
            </a:r>
            <a:r>
              <a:rPr lang="en-GB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dirty="0" smtClean="0"/>
              <a:t> on all diaphragms</a:t>
            </a:r>
          </a:p>
          <a:p>
            <a:pPr lvl="2"/>
            <a:endParaRPr lang="en-GB" dirty="0" smtClean="0">
              <a:sym typeface="Wingdings" panose="05000000000000000000" pitchFamily="2" charset="2"/>
            </a:endParaRPr>
          </a:p>
          <a:p>
            <a:pPr>
              <a:buFont typeface="Wingdings"/>
              <a:buChar char="è"/>
            </a:pPr>
            <a:r>
              <a:rPr lang="fr-CH" dirty="0" err="1" smtClean="0"/>
              <a:t>result</a:t>
            </a:r>
            <a:r>
              <a:rPr lang="fr-CH" dirty="0" smtClean="0"/>
              <a:t>: </a:t>
            </a:r>
            <a:r>
              <a:rPr lang="fr-CH" dirty="0" err="1" smtClean="0"/>
              <a:t>eigenfrequencies</a:t>
            </a:r>
            <a:r>
              <a:rPr lang="fr-CH" dirty="0" smtClean="0"/>
              <a:t> in [20 – 100 Hz]</a:t>
            </a:r>
          </a:p>
          <a:p>
            <a:pPr>
              <a:buFont typeface="Wingdings"/>
              <a:buChar char="è"/>
            </a:pPr>
            <a:r>
              <a:rPr lang="fr-CH" dirty="0" err="1" smtClean="0"/>
              <a:t>Eigenvalues</a:t>
            </a:r>
            <a:r>
              <a:rPr lang="fr-CH" dirty="0" smtClean="0"/>
              <a:t> </a:t>
            </a:r>
            <a:r>
              <a:rPr lang="fr-CH" dirty="0" smtClean="0">
                <a:sym typeface="Wingdings" panose="05000000000000000000" pitchFamily="2" charset="2"/>
              </a:rPr>
              <a:t> modal </a:t>
            </a:r>
            <a:r>
              <a:rPr lang="fr-CH" dirty="0" err="1" smtClean="0">
                <a:sym typeface="Wingdings" panose="05000000000000000000" pitchFamily="2" charset="2"/>
              </a:rPr>
              <a:t>decay</a:t>
            </a:r>
            <a:r>
              <a:rPr lang="fr-CH" dirty="0" smtClean="0">
                <a:sym typeface="Wingdings" panose="05000000000000000000" pitchFamily="2" charset="2"/>
              </a:rPr>
              <a:t> times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18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866707" y="4519749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6307520" y="516239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GB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6078584" y="5408023"/>
            <a:ext cx="287382" cy="12370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2" idx="2"/>
          </p:cNvCxnSpPr>
          <p:nvPr/>
        </p:nvCxnSpPr>
        <p:spPr>
          <a:xfrm>
            <a:off x="6515269" y="5531728"/>
            <a:ext cx="403692" cy="67748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6723018" y="5469875"/>
            <a:ext cx="1942011" cy="6185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2" idx="3"/>
          </p:cNvCxnSpPr>
          <p:nvPr/>
        </p:nvCxnSpPr>
        <p:spPr>
          <a:xfrm flipV="1">
            <a:off x="6723018" y="4955177"/>
            <a:ext cx="969458" cy="3918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67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2. Optimal </a:t>
            </a:r>
            <a:r>
              <a:rPr lang="fr-CH" dirty="0" err="1" smtClean="0"/>
              <a:t>acoustic</a:t>
            </a:r>
            <a:r>
              <a:rPr lang="fr-CH" dirty="0" smtClean="0"/>
              <a:t> </a:t>
            </a:r>
            <a:r>
              <a:rPr lang="fr-CH" dirty="0" err="1" smtClean="0"/>
              <a:t>resistance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err="1" smtClean="0"/>
              <a:t>Changing</a:t>
            </a:r>
            <a:r>
              <a:rPr lang="fr-CH" dirty="0" smtClean="0"/>
              <a:t> the value of </a:t>
            </a:r>
            <a:r>
              <a:rPr lang="fr-CH" dirty="0" err="1" smtClean="0"/>
              <a:t>resistance</a:t>
            </a:r>
            <a:r>
              <a:rPr lang="fr-CH" dirty="0" smtClean="0"/>
              <a:t> </a:t>
            </a:r>
            <a:r>
              <a:rPr lang="en-GB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fr-CH" dirty="0" smtClean="0"/>
          </a:p>
          <a:p>
            <a:pPr marL="0" indent="0">
              <a:buNone/>
            </a:pPr>
            <a:r>
              <a:rPr lang="fr-CH" dirty="0" smtClean="0">
                <a:sym typeface="Wingdings" panose="05000000000000000000" pitchFamily="2" charset="2"/>
              </a:rPr>
              <a:t></a:t>
            </a:r>
            <a:r>
              <a:rPr lang="fr-CH" dirty="0" smtClean="0"/>
              <a:t>for </a:t>
            </a:r>
            <a:r>
              <a:rPr lang="fr-CH" dirty="0" err="1" smtClean="0"/>
              <a:t>each</a:t>
            </a:r>
            <a:r>
              <a:rPr lang="fr-CH" dirty="0" smtClean="0"/>
              <a:t> mode, </a:t>
            </a:r>
            <a:r>
              <a:rPr lang="fr-CH" dirty="0" err="1" smtClean="0"/>
              <a:t>find</a:t>
            </a:r>
            <a:r>
              <a:rPr lang="fr-CH" dirty="0" smtClean="0"/>
              <a:t> the minimal value of MT</a:t>
            </a:r>
            <a:r>
              <a:rPr lang="fr-CH" baseline="-25000" dirty="0" smtClean="0"/>
              <a:t>60</a:t>
            </a:r>
          </a:p>
          <a:p>
            <a:pPr marL="0" indent="0">
              <a:buNone/>
            </a:pPr>
            <a:r>
              <a:rPr lang="fr-CH" dirty="0" smtClean="0">
                <a:sym typeface="Wingdings" panose="05000000000000000000" pitchFamily="2" charset="2"/>
              </a:rPr>
              <a:t>t</a:t>
            </a:r>
            <a:r>
              <a:rPr lang="fr-CH" dirty="0" smtClean="0"/>
              <a:t>ranslate as a </a:t>
            </a:r>
            <a:r>
              <a:rPr lang="fr-CH" dirty="0" err="1" smtClean="0"/>
              <a:t>frequency-dependant</a:t>
            </a:r>
            <a:r>
              <a:rPr lang="fr-CH" dirty="0" smtClean="0"/>
              <a:t> </a:t>
            </a:r>
            <a:r>
              <a:rPr lang="fr-CH" dirty="0" err="1" smtClean="0"/>
              <a:t>resistance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pic>
        <p:nvPicPr>
          <p:cNvPr id="12" name="Espace réservé du contenu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4" y="3461830"/>
            <a:ext cx="3544888" cy="2658666"/>
          </a:xfrm>
          <a:prstGeom prst="rect">
            <a:avLst/>
          </a:prstGeom>
        </p:spPr>
      </p:pic>
      <p:pic>
        <p:nvPicPr>
          <p:cNvPr id="15" name="Espace réservé du contenu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693" y="3461830"/>
            <a:ext cx="3544888" cy="2658666"/>
          </a:xfrm>
          <a:prstGeom prst="rect">
            <a:avLst/>
          </a:prstGeom>
        </p:spPr>
      </p:pic>
      <p:cxnSp>
        <p:nvCxnSpPr>
          <p:cNvPr id="17" name="Straight Arrow Connector 16"/>
          <p:cNvCxnSpPr>
            <a:stCxn id="12" idx="3"/>
            <a:endCxn id="15" idx="1"/>
          </p:cNvCxnSpPr>
          <p:nvPr/>
        </p:nvCxnSpPr>
        <p:spPr>
          <a:xfrm>
            <a:off x="3943352" y="4791163"/>
            <a:ext cx="634341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99807" y="4328163"/>
            <a:ext cx="70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b="1" dirty="0" smtClean="0">
                <a:solidFill>
                  <a:srgbClr val="C00000"/>
                </a:solidFill>
              </a:rPr>
              <a:t>zoom</a:t>
            </a:r>
            <a:endParaRPr lang="en-GB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48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" y="1926962"/>
            <a:ext cx="8641080" cy="3004077"/>
          </a:xfrm>
        </p:spPr>
        <p:txBody>
          <a:bodyPr>
            <a:normAutofit fontScale="92500" lnSpcReduction="20000"/>
          </a:bodyPr>
          <a:lstStyle/>
          <a:p>
            <a:r>
              <a:rPr lang="fr-CH" dirty="0" err="1" smtClean="0"/>
              <a:t>Context</a:t>
            </a:r>
            <a:r>
              <a:rPr lang="fr-CH" dirty="0" smtClean="0"/>
              <a:t>: room modes in the </a:t>
            </a:r>
            <a:r>
              <a:rPr lang="fr-CH" dirty="0" err="1" smtClean="0"/>
              <a:t>low-frequency</a:t>
            </a:r>
            <a:r>
              <a:rPr lang="fr-CH" dirty="0" smtClean="0"/>
              <a:t> range</a:t>
            </a:r>
          </a:p>
          <a:p>
            <a:endParaRPr lang="fr-CH" dirty="0" smtClean="0"/>
          </a:p>
          <a:p>
            <a:r>
              <a:rPr lang="fr-CH" dirty="0" err="1" smtClean="0"/>
              <a:t>Presentation</a:t>
            </a:r>
            <a:r>
              <a:rPr lang="fr-CH" dirty="0" smtClean="0"/>
              <a:t> of the </a:t>
            </a:r>
            <a:r>
              <a:rPr lang="fr-CH" dirty="0" err="1" smtClean="0"/>
              <a:t>Electroacoustic</a:t>
            </a:r>
            <a:r>
              <a:rPr lang="fr-CH" dirty="0" smtClean="0"/>
              <a:t> Absorber prototype</a:t>
            </a:r>
          </a:p>
          <a:p>
            <a:endParaRPr lang="fr-CH" dirty="0" smtClean="0"/>
          </a:p>
          <a:p>
            <a:r>
              <a:rPr lang="fr-CH" dirty="0" smtClean="0"/>
              <a:t>Design </a:t>
            </a:r>
            <a:r>
              <a:rPr lang="fr-CH" dirty="0" err="1" smtClean="0"/>
              <a:t>Methodology</a:t>
            </a:r>
            <a:r>
              <a:rPr lang="fr-CH" dirty="0" smtClean="0"/>
              <a:t> for room modal </a:t>
            </a:r>
            <a:r>
              <a:rPr lang="fr-CH" dirty="0" err="1" smtClean="0"/>
              <a:t>damping</a:t>
            </a:r>
            <a:endParaRPr lang="fr-CH" dirty="0" smtClean="0"/>
          </a:p>
          <a:p>
            <a:endParaRPr lang="fr-CH" dirty="0" smtClean="0"/>
          </a:p>
          <a:p>
            <a:r>
              <a:rPr lang="fr-CH" dirty="0" err="1" smtClean="0"/>
              <a:t>Experimental</a:t>
            </a:r>
            <a:r>
              <a:rPr lang="fr-CH" dirty="0" smtClean="0"/>
              <a:t> </a:t>
            </a:r>
            <a:r>
              <a:rPr lang="fr-CH" dirty="0" err="1" smtClean="0"/>
              <a:t>assessment</a:t>
            </a:r>
            <a:r>
              <a:rPr lang="fr-CH" dirty="0" smtClean="0"/>
              <a:t>: modal </a:t>
            </a:r>
            <a:r>
              <a:rPr lang="fr-CH" dirty="0" err="1" smtClean="0"/>
              <a:t>damping</a:t>
            </a:r>
            <a:r>
              <a:rPr lang="fr-CH" dirty="0" smtClean="0"/>
              <a:t> in </a:t>
            </a:r>
            <a:r>
              <a:rPr lang="fr-CH" dirty="0" err="1" smtClean="0"/>
              <a:t>rooms</a:t>
            </a:r>
            <a:endParaRPr lang="en-GB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79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2. Optimal </a:t>
            </a:r>
            <a:r>
              <a:rPr lang="fr-CH" dirty="0" err="1" smtClean="0"/>
              <a:t>acoustic</a:t>
            </a:r>
            <a:r>
              <a:rPr lang="fr-CH" dirty="0" smtClean="0"/>
              <a:t> </a:t>
            </a:r>
            <a:r>
              <a:rPr lang="fr-CH" dirty="0" err="1" smtClean="0"/>
              <a:t>resistance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err="1" smtClean="0"/>
              <a:t>Changing</a:t>
            </a:r>
            <a:r>
              <a:rPr lang="fr-CH" dirty="0" smtClean="0"/>
              <a:t> the value of </a:t>
            </a:r>
            <a:r>
              <a:rPr lang="fr-CH" dirty="0" err="1" smtClean="0"/>
              <a:t>resistance</a:t>
            </a:r>
            <a:r>
              <a:rPr lang="fr-CH" dirty="0" smtClean="0"/>
              <a:t> </a:t>
            </a:r>
            <a:r>
              <a:rPr lang="en-GB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fr-CH" dirty="0" smtClean="0"/>
          </a:p>
          <a:p>
            <a:pPr marL="0" indent="0">
              <a:buNone/>
            </a:pPr>
            <a:r>
              <a:rPr lang="fr-CH" dirty="0" smtClean="0">
                <a:sym typeface="Wingdings" panose="05000000000000000000" pitchFamily="2" charset="2"/>
              </a:rPr>
              <a:t></a:t>
            </a:r>
            <a:r>
              <a:rPr lang="fr-CH" dirty="0" smtClean="0"/>
              <a:t>for </a:t>
            </a:r>
            <a:r>
              <a:rPr lang="fr-CH" dirty="0" err="1" smtClean="0"/>
              <a:t>each</a:t>
            </a:r>
            <a:r>
              <a:rPr lang="fr-CH" dirty="0" smtClean="0"/>
              <a:t> mode, </a:t>
            </a:r>
            <a:r>
              <a:rPr lang="fr-CH" dirty="0" err="1" smtClean="0"/>
              <a:t>find</a:t>
            </a:r>
            <a:r>
              <a:rPr lang="fr-CH" dirty="0" smtClean="0"/>
              <a:t> the minimal value of MT</a:t>
            </a:r>
            <a:r>
              <a:rPr lang="fr-CH" baseline="-25000" dirty="0" smtClean="0"/>
              <a:t>60</a:t>
            </a:r>
            <a:endParaRPr lang="fr-CH" dirty="0" smtClean="0"/>
          </a:p>
          <a:p>
            <a:pPr marL="0" indent="0">
              <a:buNone/>
            </a:pPr>
            <a:r>
              <a:rPr lang="fr-CH" dirty="0" smtClean="0">
                <a:sym typeface="Wingdings" panose="05000000000000000000" pitchFamily="2" charset="2"/>
              </a:rPr>
              <a:t>t</a:t>
            </a:r>
            <a:r>
              <a:rPr lang="fr-CH" dirty="0" smtClean="0"/>
              <a:t>ranslate as a </a:t>
            </a:r>
            <a:r>
              <a:rPr lang="fr-CH" dirty="0" err="1" smtClean="0"/>
              <a:t>frequency-dependant</a:t>
            </a:r>
            <a:r>
              <a:rPr lang="fr-CH" dirty="0" smtClean="0"/>
              <a:t> </a:t>
            </a:r>
            <a:r>
              <a:rPr lang="fr-CH" dirty="0" err="1" smtClean="0"/>
              <a:t>resistance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pic>
        <p:nvPicPr>
          <p:cNvPr id="8" name="Espace réservé du contenu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4" y="3461830"/>
            <a:ext cx="3544888" cy="2658666"/>
          </a:xfrm>
          <a:prstGeom prst="rect">
            <a:avLst/>
          </a:prstGeom>
        </p:spPr>
      </p:pic>
      <p:pic>
        <p:nvPicPr>
          <p:cNvPr id="9" name="Espace réservé du contenu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693" y="3461830"/>
            <a:ext cx="3544888" cy="265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9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2. Optimal </a:t>
            </a:r>
            <a:r>
              <a:rPr lang="fr-CH" dirty="0" err="1" smtClean="0"/>
              <a:t>acoustic</a:t>
            </a:r>
            <a:r>
              <a:rPr lang="fr-CH" dirty="0" smtClean="0"/>
              <a:t> </a:t>
            </a:r>
            <a:r>
              <a:rPr lang="fr-CH" dirty="0" err="1" smtClean="0"/>
              <a:t>resistance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err="1" smtClean="0"/>
              <a:t>Changing</a:t>
            </a:r>
            <a:r>
              <a:rPr lang="fr-CH" dirty="0" smtClean="0"/>
              <a:t> the value of </a:t>
            </a:r>
            <a:r>
              <a:rPr lang="fr-CH" dirty="0" err="1" smtClean="0"/>
              <a:t>resistance</a:t>
            </a:r>
            <a:r>
              <a:rPr lang="fr-CH" dirty="0" smtClean="0"/>
              <a:t> </a:t>
            </a:r>
            <a:r>
              <a:rPr lang="en-GB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fr-CH" dirty="0" smtClean="0"/>
          </a:p>
          <a:p>
            <a:pPr marL="0" indent="0">
              <a:buNone/>
            </a:pPr>
            <a:r>
              <a:rPr lang="fr-CH" dirty="0" smtClean="0">
                <a:sym typeface="Wingdings" panose="05000000000000000000" pitchFamily="2" charset="2"/>
              </a:rPr>
              <a:t></a:t>
            </a:r>
            <a:r>
              <a:rPr lang="fr-CH" dirty="0" smtClean="0"/>
              <a:t>for </a:t>
            </a:r>
            <a:r>
              <a:rPr lang="fr-CH" dirty="0" err="1" smtClean="0"/>
              <a:t>each</a:t>
            </a:r>
            <a:r>
              <a:rPr lang="fr-CH" dirty="0" smtClean="0"/>
              <a:t> mode, </a:t>
            </a:r>
            <a:r>
              <a:rPr lang="fr-CH" dirty="0" err="1" smtClean="0"/>
              <a:t>find</a:t>
            </a:r>
            <a:r>
              <a:rPr lang="fr-CH" dirty="0" smtClean="0"/>
              <a:t> the minimal value of </a:t>
            </a:r>
            <a:r>
              <a:rPr lang="fr-CH" dirty="0"/>
              <a:t>MT</a:t>
            </a:r>
            <a:r>
              <a:rPr lang="fr-CH" baseline="-25000" dirty="0"/>
              <a:t>60</a:t>
            </a:r>
          </a:p>
          <a:p>
            <a:pPr marL="0" indent="0">
              <a:buNone/>
            </a:pPr>
            <a:r>
              <a:rPr lang="fr-CH" dirty="0" smtClean="0">
                <a:sym typeface="Wingdings" panose="05000000000000000000" pitchFamily="2" charset="2"/>
              </a:rPr>
              <a:t>t</a:t>
            </a:r>
            <a:r>
              <a:rPr lang="fr-CH" dirty="0" smtClean="0"/>
              <a:t>ranslate as a </a:t>
            </a:r>
            <a:r>
              <a:rPr lang="fr-CH" dirty="0" err="1" smtClean="0"/>
              <a:t>frequency-dependant</a:t>
            </a:r>
            <a:r>
              <a:rPr lang="fr-CH" dirty="0" smtClean="0"/>
              <a:t> </a:t>
            </a:r>
            <a:r>
              <a:rPr lang="fr-CH" dirty="0" err="1" smtClean="0"/>
              <a:t>resistance</a:t>
            </a:r>
            <a:r>
              <a:rPr lang="fr-CH" dirty="0" smtClean="0"/>
              <a:t> </a:t>
            </a:r>
            <a:r>
              <a:rPr lang="en-GB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fr-CH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pic>
        <p:nvPicPr>
          <p:cNvPr id="10" name="Espace réservé du contenu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693" y="3461830"/>
            <a:ext cx="3544888" cy="2658666"/>
          </a:xfrm>
          <a:prstGeom prst="rect">
            <a:avLst/>
          </a:prstGeom>
        </p:spPr>
      </p:pic>
      <p:pic>
        <p:nvPicPr>
          <p:cNvPr id="13" name="Espace réservé du contenu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41" y="3400870"/>
            <a:ext cx="3544888" cy="2658666"/>
          </a:xfrm>
          <a:prstGeom prst="rect">
            <a:avLst/>
          </a:prstGeom>
        </p:spPr>
      </p:pic>
      <p:cxnSp>
        <p:nvCxnSpPr>
          <p:cNvPr id="14" name="Connecteur droit avec flèche 11"/>
          <p:cNvCxnSpPr/>
          <p:nvPr/>
        </p:nvCxnSpPr>
        <p:spPr>
          <a:xfrm>
            <a:off x="3943352" y="4791163"/>
            <a:ext cx="55517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Espace réservé du contenu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4" y="3461830"/>
            <a:ext cx="3544888" cy="265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1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3. </a:t>
            </a:r>
            <a:r>
              <a:rPr lang="fr-CH" dirty="0" err="1" smtClean="0"/>
              <a:t>Impedance</a:t>
            </a:r>
            <a:r>
              <a:rPr lang="fr-CH" dirty="0" smtClean="0"/>
              <a:t> </a:t>
            </a:r>
            <a:r>
              <a:rPr lang="fr-CH" dirty="0" err="1" smtClean="0"/>
              <a:t>specification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sz="2400" dirty="0" smtClean="0"/>
              <a:t>The </a:t>
            </a:r>
            <a:r>
              <a:rPr lang="fr-CH" sz="2400" dirty="0" err="1" smtClean="0"/>
              <a:t>function</a:t>
            </a:r>
            <a:r>
              <a:rPr lang="fr-CH" sz="2400" dirty="0" smtClean="0"/>
              <a:t> 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fr-CH" sz="2400" dirty="0" smtClean="0"/>
              <a:t> serve as a </a:t>
            </a:r>
            <a:r>
              <a:rPr lang="fr-CH" sz="2400" dirty="0" err="1" smtClean="0"/>
              <a:t>specification</a:t>
            </a:r>
            <a:r>
              <a:rPr lang="fr-CH" sz="2400" dirty="0" smtClean="0"/>
              <a:t> for the </a:t>
            </a:r>
            <a:r>
              <a:rPr lang="fr-CH" sz="2400" dirty="0" err="1" smtClean="0"/>
              <a:t>electroacoustic</a:t>
            </a:r>
            <a:r>
              <a:rPr lang="fr-CH" sz="2400" dirty="0" smtClean="0"/>
              <a:t> </a:t>
            </a:r>
            <a:r>
              <a:rPr lang="fr-CH" sz="2400" dirty="0" err="1" smtClean="0"/>
              <a:t>absorbers</a:t>
            </a:r>
            <a:r>
              <a:rPr lang="fr-CH" sz="2400" dirty="0" smtClean="0"/>
              <a:t> </a:t>
            </a:r>
            <a:r>
              <a:rPr lang="fr-CH" sz="2400" dirty="0" err="1" smtClean="0"/>
              <a:t>impedance</a:t>
            </a:r>
            <a:r>
              <a:rPr lang="fr-CH" sz="2400" dirty="0" smtClean="0"/>
              <a:t> </a:t>
            </a:r>
            <a:r>
              <a:rPr lang="fr-CH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fr-CH" sz="2400" b="1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GB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fr-CH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fr-CH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GB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</a:t>
            </a:r>
            <a:r>
              <a:rPr lang="en-GB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400" b="1" i="1" dirty="0" err="1" smtClean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fr-CH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fr-CH" sz="2400" b="1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GB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2400" b="1" dirty="0"/>
          </a:p>
          <a:p>
            <a:endParaRPr lang="fr-CH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pic>
        <p:nvPicPr>
          <p:cNvPr id="8" name="Espace réservé du contenu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989" y="2522038"/>
            <a:ext cx="4100649" cy="405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0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4. </a:t>
            </a:r>
            <a:r>
              <a:rPr lang="fr-CH" dirty="0" err="1" smtClean="0"/>
              <a:t>Implementation</a:t>
            </a:r>
            <a:endParaRPr lang="en-GB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H" dirty="0" err="1" smtClean="0"/>
              <a:t>Implementation</a:t>
            </a:r>
            <a:r>
              <a:rPr lang="fr-CH" dirty="0" smtClean="0"/>
              <a:t> in the prototype</a:t>
            </a:r>
            <a:endParaRPr lang="en-GB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409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0" name="Picture 19" descr="C:\Documents\40 - PATENT\Fig8_with_ref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57" t="14895" r="33979" b="24080"/>
          <a:stretch/>
        </p:blipFill>
        <p:spPr bwMode="auto">
          <a:xfrm>
            <a:off x="3240415" y="4693984"/>
            <a:ext cx="1698878" cy="146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ight Arrow 26"/>
          <p:cNvSpPr/>
          <p:nvPr/>
        </p:nvSpPr>
        <p:spPr>
          <a:xfrm>
            <a:off x="2404532" y="5297883"/>
            <a:ext cx="798967" cy="252413"/>
          </a:xfrm>
          <a:prstGeom prst="rightArrow">
            <a:avLst>
              <a:gd name="adj1" fmla="val 50000"/>
              <a:gd name="adj2" fmla="val 71243"/>
            </a:avLst>
          </a:prstGeom>
          <a:solidFill>
            <a:srgbClr val="256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CH" dirty="0"/>
          </a:p>
        </p:txBody>
      </p:sp>
      <p:sp>
        <p:nvSpPr>
          <p:cNvPr id="35" name="TextBox 34"/>
          <p:cNvSpPr txBox="1"/>
          <p:nvPr/>
        </p:nvSpPr>
        <p:spPr>
          <a:xfrm>
            <a:off x="2602104" y="4350966"/>
            <a:ext cx="285026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CH" sz="1600" dirty="0" smtClean="0"/>
              <a:t>Voltage-</a:t>
            </a:r>
            <a:r>
              <a:rPr lang="fr-CH" sz="1600" dirty="0" err="1" smtClean="0"/>
              <a:t>driven</a:t>
            </a:r>
            <a:r>
              <a:rPr lang="fr-CH" sz="1600" dirty="0" smtClean="0"/>
              <a:t> </a:t>
            </a:r>
            <a:r>
              <a:rPr lang="fr-CH" sz="1600" dirty="0" err="1" smtClean="0"/>
              <a:t>current</a:t>
            </a:r>
            <a:r>
              <a:rPr lang="fr-CH" sz="1600" dirty="0" smtClean="0"/>
              <a:t> amplifier</a:t>
            </a: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37" name="Right Arrow 36"/>
          <p:cNvSpPr/>
          <p:nvPr/>
        </p:nvSpPr>
        <p:spPr>
          <a:xfrm rot="5400000">
            <a:off x="982708" y="4595785"/>
            <a:ext cx="670038" cy="176941"/>
          </a:xfrm>
          <a:prstGeom prst="rightArrow">
            <a:avLst>
              <a:gd name="adj1" fmla="val 50000"/>
              <a:gd name="adj2" fmla="val 71243"/>
            </a:avLst>
          </a:prstGeom>
          <a:solidFill>
            <a:srgbClr val="256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CH" dirty="0"/>
          </a:p>
        </p:txBody>
      </p:sp>
      <p:pic>
        <p:nvPicPr>
          <p:cNvPr id="38" name="Picture 2" descr="Experimental_setu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8964" y="4193375"/>
            <a:ext cx="3345693" cy="22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ight Arrow 35"/>
          <p:cNvSpPr/>
          <p:nvPr/>
        </p:nvSpPr>
        <p:spPr>
          <a:xfrm>
            <a:off x="5067219" y="5263728"/>
            <a:ext cx="868362" cy="252413"/>
          </a:xfrm>
          <a:prstGeom prst="rightArrow">
            <a:avLst>
              <a:gd name="adj1" fmla="val 50000"/>
              <a:gd name="adj2" fmla="val 71243"/>
            </a:avLst>
          </a:prstGeom>
          <a:solidFill>
            <a:srgbClr val="256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fr-CH" dirty="0"/>
          </a:p>
        </p:txBody>
      </p:sp>
      <p:sp>
        <p:nvSpPr>
          <p:cNvPr id="7" name="Oval 6"/>
          <p:cNvSpPr/>
          <p:nvPr/>
        </p:nvSpPr>
        <p:spPr>
          <a:xfrm>
            <a:off x="6823877" y="4951035"/>
            <a:ext cx="300251" cy="370659"/>
          </a:xfrm>
          <a:prstGeom prst="ellipse">
            <a:avLst/>
          </a:prstGeom>
          <a:solidFill>
            <a:srgbClr val="FF7C80">
              <a:alpha val="50196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5785455" y="5528928"/>
            <a:ext cx="300251" cy="370659"/>
          </a:xfrm>
          <a:prstGeom prst="ellipse">
            <a:avLst/>
          </a:prstGeom>
          <a:solidFill>
            <a:srgbClr val="FF7C80">
              <a:alpha val="50196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388149" y="5051694"/>
            <a:ext cx="1931713" cy="1017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err="1" smtClean="0">
                <a:solidFill>
                  <a:schemeClr val="tx1"/>
                </a:solidFill>
              </a:rPr>
              <a:t>Filter</a:t>
            </a:r>
            <a:r>
              <a:rPr lang="fr-CH" dirty="0" smtClean="0">
                <a:solidFill>
                  <a:schemeClr val="tx1"/>
                </a:solidFill>
              </a:rPr>
              <a:t> </a:t>
            </a:r>
            <a:r>
              <a:rPr lang="fr-CH" dirty="0" err="1" smtClean="0">
                <a:solidFill>
                  <a:schemeClr val="tx1"/>
                </a:solidFill>
              </a:rPr>
              <a:t>implemented</a:t>
            </a:r>
            <a:r>
              <a:rPr lang="fr-CH" dirty="0" smtClean="0">
                <a:solidFill>
                  <a:schemeClr val="tx1"/>
                </a:solidFill>
              </a:rPr>
              <a:t> on a DSP </a:t>
            </a:r>
            <a:r>
              <a:rPr lang="fr-CH" dirty="0" err="1" smtClean="0">
                <a:solidFill>
                  <a:schemeClr val="tx1"/>
                </a:solidFill>
              </a:rPr>
              <a:t>platform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67638" y="6207130"/>
            <a:ext cx="342899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000" dirty="0" smtClean="0"/>
              <a:t>DSP</a:t>
            </a:r>
            <a:endParaRPr lang="en-GB" sz="10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23</a:t>
            </a:fld>
            <a:endParaRPr lang="en-US"/>
          </a:p>
        </p:txBody>
      </p:sp>
      <p:pic>
        <p:nvPicPr>
          <p:cNvPr id="22" name="Espace réservé du contenu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4" y="1907388"/>
            <a:ext cx="2311508" cy="2285987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259245"/>
              </p:ext>
            </p:extLst>
          </p:nvPr>
        </p:nvGraphicFramePr>
        <p:xfrm>
          <a:off x="2428875" y="2663825"/>
          <a:ext cx="4862513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Equation" r:id="rId6" imgW="2336760" imgH="482400" progId="Equation.DSMT4">
                  <p:embed/>
                </p:oleObj>
              </mc:Choice>
              <mc:Fallback>
                <p:oleObj name="Equation" r:id="rId6" imgW="2336760" imgH="482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75" y="2663825"/>
                        <a:ext cx="4862513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375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Experimental</a:t>
            </a:r>
            <a:r>
              <a:rPr lang="fr-CH" dirty="0" smtClean="0"/>
              <a:t> validation of room modes </a:t>
            </a:r>
            <a:r>
              <a:rPr lang="fr-CH" dirty="0" err="1" smtClean="0"/>
              <a:t>damping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1404938" y="6491288"/>
            <a:ext cx="7739062" cy="365125"/>
          </a:xfrm>
        </p:spPr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869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err="1" smtClean="0"/>
              <a:t>Experimental</a:t>
            </a:r>
            <a:r>
              <a:rPr lang="fr-CH" dirty="0" smtClean="0"/>
              <a:t> </a:t>
            </a:r>
            <a:r>
              <a:rPr lang="fr-CH" dirty="0" err="1" smtClean="0"/>
              <a:t>assessment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4x4 </a:t>
            </a:r>
            <a:r>
              <a:rPr lang="fr-CH" dirty="0" err="1" smtClean="0"/>
              <a:t>electroacoustic</a:t>
            </a:r>
            <a:r>
              <a:rPr lang="fr-CH" dirty="0" smtClean="0"/>
              <a:t> </a:t>
            </a:r>
            <a:r>
              <a:rPr lang="fr-CH" dirty="0" err="1" smtClean="0"/>
              <a:t>absorbers</a:t>
            </a:r>
            <a:r>
              <a:rPr lang="fr-CH" dirty="0" smtClean="0"/>
              <a:t> prototypes</a:t>
            </a:r>
          </a:p>
          <a:p>
            <a:pPr marL="0" indent="0">
              <a:buNone/>
            </a:pPr>
            <a:r>
              <a:rPr lang="fr-CH" dirty="0" smtClean="0"/>
              <a:t>(</a:t>
            </a:r>
            <a:r>
              <a:rPr lang="fr-CH" dirty="0"/>
              <a:t>total surface </a:t>
            </a:r>
            <a:r>
              <a:rPr lang="fr-CH" dirty="0" smtClean="0"/>
              <a:t>= 16x151 cm</a:t>
            </a:r>
            <a:r>
              <a:rPr lang="fr-CH" baseline="30000" dirty="0" smtClean="0"/>
              <a:t>2</a:t>
            </a:r>
            <a:r>
              <a:rPr lang="fr-CH" dirty="0" smtClean="0"/>
              <a:t> = 0.24 m</a:t>
            </a:r>
            <a:r>
              <a:rPr lang="fr-CH" baseline="30000" dirty="0" smtClean="0"/>
              <a:t>2</a:t>
            </a:r>
            <a:r>
              <a:rPr lang="fr-CH" dirty="0" smtClean="0"/>
              <a:t>)</a:t>
            </a:r>
          </a:p>
          <a:p>
            <a:r>
              <a:rPr lang="fr-CH" dirty="0"/>
              <a:t>In a </a:t>
            </a:r>
            <a:r>
              <a:rPr lang="fr-CH" dirty="0" err="1"/>
              <a:t>reverberant</a:t>
            </a:r>
            <a:r>
              <a:rPr lang="fr-CH" dirty="0"/>
              <a:t> </a:t>
            </a:r>
            <a:r>
              <a:rPr lang="fr-CH" dirty="0" err="1"/>
              <a:t>chamber</a:t>
            </a:r>
            <a:r>
              <a:rPr lang="fr-CH" dirty="0"/>
              <a:t> of </a:t>
            </a:r>
            <a:r>
              <a:rPr lang="fr-CH" dirty="0" smtClean="0"/>
              <a:t>226.9 </a:t>
            </a:r>
            <a:r>
              <a:rPr lang="fr-CH" dirty="0"/>
              <a:t>m</a:t>
            </a:r>
            <a:r>
              <a:rPr lang="fr-CH" baseline="30000" dirty="0"/>
              <a:t>2</a:t>
            </a:r>
            <a:endParaRPr lang="fr-CH" dirty="0"/>
          </a:p>
          <a:p>
            <a:pPr marL="0" indent="0">
              <a:buNone/>
            </a:pPr>
            <a:r>
              <a:rPr lang="fr-CH" dirty="0" smtClean="0">
                <a:sym typeface="Wingdings" panose="05000000000000000000" pitchFamily="2" charset="2"/>
              </a:rPr>
              <a:t> </a:t>
            </a:r>
            <a:r>
              <a:rPr lang="fr-CH" dirty="0" err="1" smtClean="0">
                <a:sym typeface="Wingdings" panose="05000000000000000000" pitchFamily="2" charset="2"/>
              </a:rPr>
              <a:t>e</a:t>
            </a:r>
            <a:r>
              <a:rPr lang="fr-CH" dirty="0" err="1" smtClean="0"/>
              <a:t>valuation</a:t>
            </a:r>
            <a:r>
              <a:rPr lang="fr-CH" dirty="0" smtClean="0"/>
              <a:t> of room modal </a:t>
            </a:r>
            <a:r>
              <a:rPr lang="fr-CH" dirty="0" err="1" smtClean="0"/>
              <a:t>damping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400" y="3644954"/>
            <a:ext cx="1824704" cy="207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Block_diagram_syste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2939" y="4326194"/>
            <a:ext cx="3615640" cy="1431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ooter Placehold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pic>
        <p:nvPicPr>
          <p:cNvPr id="6146" name="Picture 2" descr="D:\PROJETS\INTERACTS\Work\Mesures\150901_EPFL\IMG_0631_redu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533" y="2116365"/>
            <a:ext cx="2401411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0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Experimental</a:t>
            </a:r>
            <a:r>
              <a:rPr lang="fr-CH" dirty="0" smtClean="0"/>
              <a:t> </a:t>
            </a:r>
            <a:r>
              <a:rPr lang="fr-CH" dirty="0" err="1" smtClean="0"/>
              <a:t>assessment</a:t>
            </a:r>
            <a:r>
              <a:rPr lang="fr-CH" dirty="0" smtClean="0"/>
              <a:t> 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77190">
              <a:buFont typeface="+mj-lt"/>
              <a:buAutoNum type="arabicPeriod"/>
            </a:pPr>
            <a:r>
              <a:rPr lang="fr-CH" sz="2400" dirty="0" err="1" smtClean="0"/>
              <a:t>Frequency</a:t>
            </a:r>
            <a:r>
              <a:rPr lang="fr-CH" sz="2400" dirty="0" smtClean="0"/>
              <a:t> </a:t>
            </a:r>
            <a:r>
              <a:rPr lang="fr-CH" sz="2400" dirty="0" err="1" smtClean="0"/>
              <a:t>response</a:t>
            </a:r>
            <a:r>
              <a:rPr lang="fr-CH" sz="2400" dirty="0" smtClean="0"/>
              <a:t> </a:t>
            </a:r>
            <a:r>
              <a:rPr lang="fr-CH" sz="2400" dirty="0" err="1" smtClean="0"/>
              <a:t>without</a:t>
            </a:r>
            <a:r>
              <a:rPr lang="fr-CH" sz="2400" dirty="0" smtClean="0"/>
              <a:t> and </a:t>
            </a:r>
            <a:r>
              <a:rPr lang="fr-CH" sz="2400" dirty="0" err="1" smtClean="0"/>
              <a:t>with</a:t>
            </a:r>
            <a:r>
              <a:rPr lang="fr-CH" sz="2400" dirty="0" smtClean="0"/>
              <a:t> </a:t>
            </a:r>
            <a:r>
              <a:rPr lang="fr-CH" sz="2400" dirty="0" err="1" smtClean="0"/>
              <a:t>absorbers</a:t>
            </a:r>
            <a:endParaRPr lang="fr-CH" sz="2400" dirty="0" smtClean="0"/>
          </a:p>
          <a:p>
            <a:pPr marL="605790" lvl="1" indent="0">
              <a:buNone/>
            </a:pPr>
            <a:r>
              <a:rPr lang="fr-CH" sz="2000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fr-CH" sz="2000" dirty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 </a:t>
            </a:r>
            <a:r>
              <a:rPr lang="fr-CH" sz="2000" dirty="0" err="1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identify</a:t>
            </a:r>
            <a:r>
              <a:rPr lang="fr-CH" sz="2000" dirty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CH" sz="2000" dirty="0" err="1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individual</a:t>
            </a:r>
            <a:r>
              <a:rPr lang="fr-CH" sz="2000" dirty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room </a:t>
            </a:r>
            <a:r>
              <a:rPr lang="fr-CH" sz="20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modes</a:t>
            </a:r>
          </a:p>
          <a:p>
            <a:pPr marL="605790" lvl="1" indent="0">
              <a:buNone/>
            </a:pPr>
            <a:r>
              <a:rPr lang="fr-CH" sz="2000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fr-CH" sz="2000" dirty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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assess</a:t>
            </a:r>
            <a:r>
              <a:rPr lang="fr-CH" sz="20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damping</a:t>
            </a:r>
            <a:r>
              <a:rPr lang="fr-CH" sz="20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performance on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peaks</a:t>
            </a:r>
            <a:r>
              <a:rPr lang="fr-CH" sz="20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and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dips</a:t>
            </a:r>
            <a:r>
              <a:rPr lang="fr-CH" sz="20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amplitudes</a:t>
            </a:r>
            <a:endParaRPr lang="fr-CH" sz="2000" dirty="0">
              <a:solidFill>
                <a:schemeClr val="bg2">
                  <a:lumMod val="50000"/>
                </a:schemeClr>
              </a:solidFill>
            </a:endParaRPr>
          </a:p>
          <a:p>
            <a:pPr marL="605790" lvl="1" indent="0">
              <a:buNone/>
            </a:pPr>
            <a:endParaRPr lang="fr-CH" sz="2000" dirty="0">
              <a:solidFill>
                <a:schemeClr val="bg2">
                  <a:lumMod val="50000"/>
                </a:schemeClr>
              </a:solidFill>
            </a:endParaRPr>
          </a:p>
          <a:p>
            <a:pPr marL="377190">
              <a:buFont typeface="+mj-lt"/>
              <a:buAutoNum type="arabicPeriod"/>
            </a:pPr>
            <a:r>
              <a:rPr lang="fr-CH" sz="2400" dirty="0" smtClean="0"/>
              <a:t>Modal </a:t>
            </a:r>
            <a:r>
              <a:rPr lang="fr-CH" sz="2400" dirty="0" err="1" smtClean="0"/>
              <a:t>decay</a:t>
            </a:r>
            <a:r>
              <a:rPr lang="fr-CH" sz="2400" dirty="0" smtClean="0"/>
              <a:t> times </a:t>
            </a:r>
            <a:r>
              <a:rPr lang="fr-CH" sz="2400" dirty="0" err="1" smtClean="0"/>
              <a:t>without</a:t>
            </a:r>
            <a:r>
              <a:rPr lang="fr-CH" sz="2400" dirty="0" smtClean="0"/>
              <a:t> and </a:t>
            </a:r>
            <a:r>
              <a:rPr lang="fr-CH" sz="2400" dirty="0" err="1" smtClean="0"/>
              <a:t>with</a:t>
            </a:r>
            <a:r>
              <a:rPr lang="fr-CH" sz="2400" dirty="0" smtClean="0"/>
              <a:t> </a:t>
            </a:r>
            <a:r>
              <a:rPr lang="fr-CH" sz="2400" dirty="0" err="1" smtClean="0"/>
              <a:t>absorbers</a:t>
            </a:r>
            <a:endParaRPr lang="fr-CH" sz="2400" dirty="0" smtClean="0"/>
          </a:p>
          <a:p>
            <a:pPr marL="457200" lvl="1" indent="0">
              <a:buNone/>
            </a:pPr>
            <a:r>
              <a:rPr lang="fr-CH" sz="2000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fr-CH" sz="2000" dirty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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assess</a:t>
            </a:r>
            <a:r>
              <a:rPr lang="fr-CH" sz="20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damping</a:t>
            </a:r>
            <a:r>
              <a:rPr lang="fr-CH" sz="20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performance in the time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domain</a:t>
            </a:r>
            <a:endParaRPr lang="fr-CH" sz="2000" dirty="0" smtClean="0">
              <a:solidFill>
                <a:schemeClr val="bg2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fr-CH" sz="2400" dirty="0" smtClean="0"/>
          </a:p>
          <a:p>
            <a:pPr marL="377190">
              <a:buFont typeface="+mj-lt"/>
              <a:buAutoNum type="arabicPeriod"/>
            </a:pPr>
            <a:r>
              <a:rPr lang="fr-CH" sz="2400" dirty="0" err="1" smtClean="0"/>
              <a:t>Recording</a:t>
            </a:r>
            <a:r>
              <a:rPr lang="fr-CH" sz="2400" dirty="0" smtClean="0"/>
              <a:t> of music </a:t>
            </a:r>
            <a:r>
              <a:rPr lang="fr-CH" sz="2400" dirty="0" err="1" smtClean="0"/>
              <a:t>rendering</a:t>
            </a:r>
            <a:r>
              <a:rPr lang="fr-CH" sz="2400" dirty="0" smtClean="0"/>
              <a:t>, </a:t>
            </a:r>
            <a:r>
              <a:rPr lang="fr-CH" sz="2400" dirty="0" err="1" smtClean="0"/>
              <a:t>without</a:t>
            </a:r>
            <a:r>
              <a:rPr lang="fr-CH" sz="2400" dirty="0" smtClean="0"/>
              <a:t> and </a:t>
            </a:r>
            <a:r>
              <a:rPr lang="fr-CH" sz="2400" dirty="0" err="1" smtClean="0"/>
              <a:t>with</a:t>
            </a:r>
            <a:r>
              <a:rPr lang="fr-CH" sz="2400" dirty="0" smtClean="0"/>
              <a:t> </a:t>
            </a:r>
            <a:r>
              <a:rPr lang="fr-CH" sz="2400" dirty="0" err="1" smtClean="0"/>
              <a:t>absorbers</a:t>
            </a:r>
            <a:endParaRPr lang="fr-CH" sz="2400" dirty="0"/>
          </a:p>
          <a:p>
            <a:pPr marL="605790" lvl="1" indent="0">
              <a:buNone/>
            </a:pPr>
            <a:r>
              <a:rPr lang="fr-CH" sz="2000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fr-CH" sz="2000" dirty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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listen</a:t>
            </a:r>
            <a:r>
              <a:rPr lang="fr-CH" sz="20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to the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effect</a:t>
            </a:r>
            <a:r>
              <a:rPr lang="fr-CH" sz="20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 on music </a:t>
            </a:r>
            <a:r>
              <a:rPr lang="fr-CH" sz="2000" dirty="0" err="1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rendering</a:t>
            </a:r>
            <a:endParaRPr lang="fr-CH" sz="2000" dirty="0" smtClean="0">
              <a:solidFill>
                <a:schemeClr val="bg2">
                  <a:lumMod val="50000"/>
                </a:schemeClr>
              </a:solidFill>
              <a:sym typeface="Wingdings" panose="05000000000000000000" pitchFamily="2" charset="2"/>
            </a:endParaRPr>
          </a:p>
          <a:p>
            <a:pPr marL="605790" lvl="1" indent="0">
              <a:buNone/>
            </a:pPr>
            <a:endParaRPr lang="fr-CH" sz="2000" dirty="0"/>
          </a:p>
          <a:p>
            <a:pPr marL="377190">
              <a:buFont typeface="+mj-lt"/>
              <a:buAutoNum type="arabicPeriod"/>
            </a:pPr>
            <a:r>
              <a:rPr lang="fr-CH" sz="2400" dirty="0" err="1" smtClean="0"/>
              <a:t>Recording</a:t>
            </a:r>
            <a:r>
              <a:rPr lang="fr-CH" sz="2400" dirty="0" smtClean="0"/>
              <a:t> </a:t>
            </a:r>
            <a:r>
              <a:rPr lang="fr-CH" sz="2400" dirty="0"/>
              <a:t>of </a:t>
            </a:r>
            <a:r>
              <a:rPr lang="fr-CH" sz="2400" dirty="0" smtClean="0"/>
              <a:t>kick </a:t>
            </a:r>
            <a:r>
              <a:rPr lang="fr-CH" sz="2400" dirty="0" err="1" smtClean="0"/>
              <a:t>drum</a:t>
            </a:r>
            <a:r>
              <a:rPr lang="fr-CH" sz="2400" dirty="0" smtClean="0"/>
              <a:t>, </a:t>
            </a:r>
            <a:r>
              <a:rPr lang="fr-CH" sz="2400" dirty="0" err="1"/>
              <a:t>without</a:t>
            </a:r>
            <a:r>
              <a:rPr lang="fr-CH" sz="2400" dirty="0"/>
              <a:t> and </a:t>
            </a:r>
            <a:r>
              <a:rPr lang="fr-CH" sz="2400" dirty="0" err="1"/>
              <a:t>with</a:t>
            </a:r>
            <a:r>
              <a:rPr lang="fr-CH" sz="2400" dirty="0"/>
              <a:t> </a:t>
            </a:r>
            <a:r>
              <a:rPr lang="fr-CH" sz="2400" dirty="0" err="1" smtClean="0"/>
              <a:t>absorbers</a:t>
            </a:r>
            <a:endParaRPr lang="fr-CH" sz="2400" dirty="0"/>
          </a:p>
          <a:p>
            <a:pPr marL="605790" lvl="1" indent="0">
              <a:buNone/>
            </a:pPr>
            <a:r>
              <a:rPr lang="fr-CH" sz="2000" dirty="0">
                <a:solidFill>
                  <a:srgbClr val="E7E6E6">
                    <a:lumMod val="50000"/>
                  </a:srgbClr>
                </a:solidFill>
              </a:rPr>
              <a:t>	</a:t>
            </a:r>
            <a:r>
              <a:rPr lang="fr-CH" sz="2000" dirty="0">
                <a:solidFill>
                  <a:srgbClr val="E7E6E6">
                    <a:lumMod val="50000"/>
                  </a:srgbClr>
                </a:solidFill>
                <a:sym typeface="Wingdings" panose="05000000000000000000" pitchFamily="2" charset="2"/>
              </a:rPr>
              <a:t> </a:t>
            </a:r>
            <a:r>
              <a:rPr lang="fr-CH" sz="2000" dirty="0" err="1">
                <a:solidFill>
                  <a:srgbClr val="E7E6E6">
                    <a:lumMod val="50000"/>
                  </a:srgbClr>
                </a:solidFill>
                <a:sym typeface="Wingdings" panose="05000000000000000000" pitchFamily="2" charset="2"/>
              </a:rPr>
              <a:t>listen</a:t>
            </a:r>
            <a:r>
              <a:rPr lang="fr-CH" sz="2000" dirty="0">
                <a:solidFill>
                  <a:srgbClr val="E7E6E6">
                    <a:lumMod val="50000"/>
                  </a:srgbClr>
                </a:solidFill>
                <a:sym typeface="Wingdings" panose="05000000000000000000" pitchFamily="2" charset="2"/>
              </a:rPr>
              <a:t> to the </a:t>
            </a:r>
            <a:r>
              <a:rPr lang="fr-CH" sz="2000" dirty="0" err="1">
                <a:solidFill>
                  <a:srgbClr val="E7E6E6">
                    <a:lumMod val="50000"/>
                  </a:srgbClr>
                </a:solidFill>
                <a:sym typeface="Wingdings" panose="05000000000000000000" pitchFamily="2" charset="2"/>
              </a:rPr>
              <a:t>effect</a:t>
            </a:r>
            <a:r>
              <a:rPr lang="fr-CH" sz="2000" dirty="0">
                <a:solidFill>
                  <a:srgbClr val="E7E6E6">
                    <a:lumMod val="50000"/>
                  </a:srgbClr>
                </a:solidFill>
                <a:sym typeface="Wingdings" panose="05000000000000000000" pitchFamily="2" charset="2"/>
              </a:rPr>
              <a:t> on </a:t>
            </a:r>
            <a:r>
              <a:rPr lang="fr-CH" sz="2000" dirty="0" err="1" smtClean="0">
                <a:solidFill>
                  <a:srgbClr val="E7E6E6">
                    <a:lumMod val="50000"/>
                  </a:srgbClr>
                </a:solidFill>
                <a:sym typeface="Wingdings" panose="05000000000000000000" pitchFamily="2" charset="2"/>
              </a:rPr>
              <a:t>acoustic</a:t>
            </a:r>
            <a:r>
              <a:rPr lang="fr-CH" sz="2000" dirty="0" smtClean="0">
                <a:solidFill>
                  <a:srgbClr val="E7E6E6">
                    <a:lumMod val="50000"/>
                  </a:srgbClr>
                </a:solidFill>
                <a:sym typeface="Wingdings" panose="05000000000000000000" pitchFamily="2" charset="2"/>
              </a:rPr>
              <a:t> music </a:t>
            </a:r>
            <a:r>
              <a:rPr lang="fr-CH" sz="2000" dirty="0" err="1" smtClean="0">
                <a:solidFill>
                  <a:srgbClr val="E7E6E6">
                    <a:lumMod val="50000"/>
                  </a:srgbClr>
                </a:solidFill>
                <a:sym typeface="Wingdings" panose="05000000000000000000" pitchFamily="2" charset="2"/>
              </a:rPr>
              <a:t>playing</a:t>
            </a:r>
            <a:endParaRPr lang="fr-CH" sz="2000" dirty="0">
              <a:solidFill>
                <a:srgbClr val="E7E6E6">
                  <a:lumMod val="50000"/>
                </a:srgbClr>
              </a:solidFill>
              <a:sym typeface="Wingdings" panose="05000000000000000000" pitchFamily="2" charset="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1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471" y="365125"/>
            <a:ext cx="6880123" cy="731520"/>
          </a:xfrm>
        </p:spPr>
        <p:txBody>
          <a:bodyPr>
            <a:normAutofit/>
          </a:bodyPr>
          <a:lstStyle/>
          <a:p>
            <a:r>
              <a:rPr lang="fr-CH" smtClean="0"/>
              <a:t>Experimental setup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smtClean="0"/>
              <a:t>Hardware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25183" y="2174875"/>
            <a:ext cx="5179326" cy="3951288"/>
          </a:xfrm>
        </p:spPr>
        <p:txBody>
          <a:bodyPr>
            <a:normAutofit/>
          </a:bodyPr>
          <a:lstStyle/>
          <a:p>
            <a:r>
              <a:rPr lang="fr-CH" sz="1800" b="1" dirty="0" err="1" smtClean="0"/>
              <a:t>Recorders</a:t>
            </a:r>
            <a:r>
              <a:rPr lang="fr-CH" sz="1800" b="1" dirty="0" smtClean="0"/>
              <a:t>/</a:t>
            </a:r>
            <a:r>
              <a:rPr lang="fr-CH" sz="1800" b="1" dirty="0" err="1" smtClean="0"/>
              <a:t>analyzers</a:t>
            </a:r>
            <a:endParaRPr lang="fr-CH" sz="1800" b="1" dirty="0" smtClean="0"/>
          </a:p>
          <a:p>
            <a:pPr lvl="1"/>
            <a:r>
              <a:rPr lang="fr-CH" sz="1600" dirty="0" smtClean="0"/>
              <a:t>B&amp;K Pulse (</a:t>
            </a:r>
            <a:r>
              <a:rPr lang="fr-CH" sz="1600" dirty="0" err="1" smtClean="0"/>
              <a:t>frequency</a:t>
            </a:r>
            <a:r>
              <a:rPr lang="fr-CH" sz="1600" dirty="0" smtClean="0"/>
              <a:t> </a:t>
            </a:r>
            <a:r>
              <a:rPr lang="fr-CH" sz="1600" dirty="0" err="1" smtClean="0"/>
              <a:t>responses</a:t>
            </a:r>
            <a:r>
              <a:rPr lang="fr-CH" sz="1600" dirty="0" smtClean="0"/>
              <a:t>)</a:t>
            </a:r>
          </a:p>
          <a:p>
            <a:pPr lvl="2"/>
            <a:r>
              <a:rPr lang="fr-CH" sz="1400" dirty="0" err="1" smtClean="0"/>
              <a:t>frequency</a:t>
            </a:r>
            <a:r>
              <a:rPr lang="fr-CH" sz="1400" dirty="0" smtClean="0"/>
              <a:t> </a:t>
            </a:r>
            <a:r>
              <a:rPr lang="fr-CH" sz="1400" dirty="0" err="1" smtClean="0"/>
              <a:t>resolution</a:t>
            </a:r>
            <a:r>
              <a:rPr lang="fr-CH" sz="1400" dirty="0" smtClean="0"/>
              <a:t>: 31.5 </a:t>
            </a:r>
            <a:r>
              <a:rPr lang="fr-CH" sz="1400" dirty="0" err="1" smtClean="0"/>
              <a:t>mHz</a:t>
            </a:r>
            <a:endParaRPr lang="fr-CH" sz="1400" dirty="0" smtClean="0"/>
          </a:p>
          <a:p>
            <a:pPr lvl="1"/>
            <a:r>
              <a:rPr lang="fr-CH" sz="1600" dirty="0" smtClean="0"/>
              <a:t>M-Audio M-</a:t>
            </a:r>
            <a:r>
              <a:rPr lang="fr-CH" sz="1600" dirty="0" err="1" smtClean="0"/>
              <a:t>Track</a:t>
            </a:r>
            <a:r>
              <a:rPr lang="fr-CH" sz="1600" dirty="0" smtClean="0"/>
              <a:t>  8 </a:t>
            </a:r>
            <a:r>
              <a:rPr lang="fr-CH" sz="1600" dirty="0" err="1" smtClean="0"/>
              <a:t>soundcard</a:t>
            </a:r>
            <a:r>
              <a:rPr lang="fr-CH" sz="1600" dirty="0" smtClean="0"/>
              <a:t> (</a:t>
            </a:r>
            <a:r>
              <a:rPr lang="fr-CH" sz="1600" dirty="0" err="1" smtClean="0"/>
              <a:t>recordings</a:t>
            </a:r>
            <a:r>
              <a:rPr lang="fr-CH" sz="1600" dirty="0" smtClean="0"/>
              <a:t>)</a:t>
            </a:r>
          </a:p>
          <a:p>
            <a:r>
              <a:rPr lang="fr-CH" sz="1800" b="1" dirty="0" smtClean="0"/>
              <a:t>Microphones</a:t>
            </a:r>
          </a:p>
          <a:p>
            <a:pPr marL="34290" indent="0">
              <a:buNone/>
            </a:pPr>
            <a:endParaRPr lang="fr-CH" sz="1800" dirty="0" smtClean="0"/>
          </a:p>
          <a:p>
            <a:endParaRPr lang="fr-CH" sz="1800" dirty="0" smtClean="0"/>
          </a:p>
          <a:p>
            <a:endParaRPr lang="fr-CH" sz="1800" dirty="0" smtClean="0"/>
          </a:p>
          <a:p>
            <a:r>
              <a:rPr lang="fr-CH" sz="1800" b="1" dirty="0" smtClean="0"/>
              <a:t>Sources</a:t>
            </a:r>
            <a:endParaRPr lang="en-GB" sz="1800" b="1" dirty="0" smtClean="0"/>
          </a:p>
          <a:p>
            <a:endParaRPr lang="en-GB" sz="1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213225" cy="639762"/>
          </a:xfrm>
        </p:spPr>
        <p:txBody>
          <a:bodyPr>
            <a:normAutofit fontScale="92500" lnSpcReduction="10000"/>
          </a:bodyPr>
          <a:lstStyle/>
          <a:p>
            <a:r>
              <a:rPr lang="fr-CH" smtClean="0"/>
              <a:t>Facility (reverberant chamber, V=215.6 m</a:t>
            </a:r>
            <a:r>
              <a:rPr lang="fr-CH" baseline="30000" smtClean="0"/>
              <a:t>3</a:t>
            </a:r>
            <a:r>
              <a:rPr lang="fr-CH" smtClean="0"/>
              <a:t>, S=226.9 m</a:t>
            </a:r>
            <a:r>
              <a:rPr lang="fr-CH" baseline="30000" smtClean="0"/>
              <a:t>2</a:t>
            </a:r>
            <a:r>
              <a:rPr lang="fr-CH" smtClean="0"/>
              <a:t>)</a:t>
            </a:r>
            <a:endParaRPr lang="fr-CH" dirty="0"/>
          </a:p>
        </p:txBody>
      </p:sp>
      <p:pic>
        <p:nvPicPr>
          <p:cNvPr id="8" name="Picture 10" descr="http://www.red-line.co.uk/images/velodyne_spl1000i_mai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352" y="5301754"/>
            <a:ext cx="1076446" cy="93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629502" y="4901835"/>
            <a:ext cx="21810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fr-CH" sz="1400" dirty="0" err="1" smtClean="0"/>
              <a:t>Subwoofer</a:t>
            </a:r>
            <a:endParaRPr lang="fr-CH" sz="1400" dirty="0" smtClean="0"/>
          </a:p>
        </p:txBody>
      </p:sp>
      <p:pic>
        <p:nvPicPr>
          <p:cNvPr id="10" name="Picture 16" descr="http://www.revolverdrums.com.au/media/catalog/product/cache/1/image/1200x1200/9df78eab33525d08d6e5fb8d27136e95/e/q/eq4_coated_1_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2993" y="5330688"/>
            <a:ext cx="955927" cy="95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039291" y="4833595"/>
            <a:ext cx="1284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fr-CH" sz="1400" dirty="0" smtClean="0"/>
              <a:t>Kick </a:t>
            </a:r>
            <a:r>
              <a:rPr lang="fr-CH" sz="1400" dirty="0" err="1" smtClean="0"/>
              <a:t>drum</a:t>
            </a:r>
            <a:endParaRPr lang="fr-CH" sz="1400" dirty="0" smtClean="0"/>
          </a:p>
          <a:p>
            <a:pPr marL="0" lvl="1" algn="ctr"/>
            <a:r>
              <a:rPr lang="fr-CH" sz="1400" dirty="0" smtClean="0"/>
              <a:t>(Pearl Export</a:t>
            </a:r>
            <a:r>
              <a:rPr lang="fr-CH" sz="1400" dirty="0"/>
              <a:t>)</a:t>
            </a:r>
          </a:p>
        </p:txBody>
      </p:sp>
      <p:pic>
        <p:nvPicPr>
          <p:cNvPr id="12" name="Picture 6" descr="http://www.elkome.fi/verkkokauppa/images/130D2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4285" y="3991906"/>
            <a:ext cx="1428579" cy="46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www.dokublog.de/data/artikel/pKey-14/beyrdynamic_M_10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3320" y="3938290"/>
            <a:ext cx="1466800" cy="64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651477" y="3603396"/>
            <a:ext cx="20772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fr-CH" sz="1400" dirty="0" smtClean="0"/>
              <a:t>PCB 130D20</a:t>
            </a:r>
          </a:p>
          <a:p>
            <a:pPr marL="0" lvl="1" algn="ctr"/>
            <a:r>
              <a:rPr lang="fr-CH" sz="1400" dirty="0" smtClean="0"/>
              <a:t>(</a:t>
            </a:r>
            <a:r>
              <a:rPr lang="fr-CH" sz="1400" dirty="0" err="1" smtClean="0"/>
              <a:t>frequency</a:t>
            </a:r>
            <a:r>
              <a:rPr lang="fr-CH" sz="1400" dirty="0" smtClean="0"/>
              <a:t> </a:t>
            </a:r>
            <a:r>
              <a:rPr lang="fr-CH" sz="1400" dirty="0" err="1" smtClean="0"/>
              <a:t>responses</a:t>
            </a:r>
            <a:r>
              <a:rPr lang="fr-CH" sz="1400" dirty="0" smtClean="0"/>
              <a:t>)</a:t>
            </a:r>
            <a:endParaRPr lang="fr-CH" sz="1400" dirty="0"/>
          </a:p>
        </p:txBody>
      </p:sp>
      <p:sp>
        <p:nvSpPr>
          <p:cNvPr id="15" name="Rectangle 14"/>
          <p:cNvSpPr/>
          <p:nvPr/>
        </p:nvSpPr>
        <p:spPr>
          <a:xfrm>
            <a:off x="2810572" y="3590742"/>
            <a:ext cx="21810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fr-CH" sz="1400" dirty="0" err="1" smtClean="0"/>
              <a:t>Beyerdynamic</a:t>
            </a:r>
            <a:r>
              <a:rPr lang="fr-CH" sz="1400" dirty="0" smtClean="0"/>
              <a:t> M101 N</a:t>
            </a:r>
          </a:p>
          <a:p>
            <a:pPr marL="0" lvl="1" algn="ctr"/>
            <a:r>
              <a:rPr lang="fr-CH" sz="1400" dirty="0" smtClean="0"/>
              <a:t>(</a:t>
            </a:r>
            <a:r>
              <a:rPr lang="fr-CH" sz="1400" dirty="0" err="1" smtClean="0"/>
              <a:t>recordings</a:t>
            </a:r>
            <a:r>
              <a:rPr lang="fr-CH" sz="1400" dirty="0" smtClean="0"/>
              <a:t>)</a:t>
            </a:r>
            <a:endParaRPr lang="fr-CH" sz="1400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2229" y="3562029"/>
            <a:ext cx="2430197" cy="19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91644" y="5454901"/>
            <a:ext cx="4152355" cy="1041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6350" y="2482313"/>
            <a:ext cx="2064672" cy="1376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775181" y="2931429"/>
            <a:ext cx="1195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200" b="1" dirty="0" err="1" smtClean="0"/>
              <a:t>Supplementary</a:t>
            </a:r>
            <a:r>
              <a:rPr lang="fr-CH" sz="1200" b="1" dirty="0" smtClean="0"/>
              <a:t> </a:t>
            </a:r>
          </a:p>
          <a:p>
            <a:pPr algn="ctr"/>
            <a:r>
              <a:rPr lang="fr-CH" sz="1200" b="1" dirty="0" smtClean="0"/>
              <a:t>panel absorber</a:t>
            </a:r>
            <a:endParaRPr lang="en-GB" sz="1200" b="1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6974622" y="3126170"/>
            <a:ext cx="848578" cy="21859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6180124" y="2333767"/>
            <a:ext cx="1448975" cy="867174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270410" y="2132540"/>
            <a:ext cx="1929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200" b="1" dirty="0" smtClean="0"/>
              <a:t>4 </a:t>
            </a:r>
            <a:r>
              <a:rPr lang="fr-CH" sz="1200" b="1" dirty="0" err="1" smtClean="0"/>
              <a:t>electroacoustic</a:t>
            </a:r>
            <a:r>
              <a:rPr lang="fr-CH" sz="1200" b="1" dirty="0" smtClean="0"/>
              <a:t> </a:t>
            </a:r>
            <a:r>
              <a:rPr lang="fr-CH" sz="1200" b="1" dirty="0" err="1" smtClean="0"/>
              <a:t>absorbers</a:t>
            </a:r>
            <a:endParaRPr lang="fr-CH" sz="1200" b="1" dirty="0" smtClean="0"/>
          </a:p>
          <a:p>
            <a:pPr algn="ctr"/>
            <a:r>
              <a:rPr lang="fr-CH" sz="1200" b="1" dirty="0" smtClean="0"/>
              <a:t>at the 4 room corners </a:t>
            </a:r>
            <a:endParaRPr lang="en-GB" sz="1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435603" y="3965874"/>
            <a:ext cx="1692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200" b="1" dirty="0" smtClean="0"/>
              <a:t>7 microphone positions</a:t>
            </a:r>
            <a:endParaRPr lang="en-GB" sz="1200" b="1" dirty="0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82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1. </a:t>
            </a:r>
            <a:r>
              <a:rPr lang="fr-CH" dirty="0" err="1" smtClean="0"/>
              <a:t>Frequency</a:t>
            </a:r>
            <a:r>
              <a:rPr lang="fr-CH" dirty="0" smtClean="0"/>
              <a:t> </a:t>
            </a:r>
            <a:r>
              <a:rPr lang="fr-CH" dirty="0" err="1" smtClean="0"/>
              <a:t>response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436053" y="3617400"/>
            <a:ext cx="3600450" cy="51380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3D657E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rgbClr val="A7CE3D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" indent="0">
              <a:buFont typeface="Arial"/>
              <a:buNone/>
            </a:pPr>
            <a:r>
              <a:rPr lang="fr-CH" dirty="0" smtClean="0"/>
              <a:t>(</a:t>
            </a:r>
            <a:r>
              <a:rPr lang="fr-CH" dirty="0" err="1" smtClean="0"/>
              <a:t>blue</a:t>
            </a:r>
            <a:r>
              <a:rPr lang="fr-CH" dirty="0" smtClean="0"/>
              <a:t>: «</a:t>
            </a:r>
            <a:r>
              <a:rPr lang="fr-CH" dirty="0" err="1" smtClean="0"/>
              <a:t>Hardwalls</a:t>
            </a:r>
            <a:r>
              <a:rPr lang="fr-CH" dirty="0" smtClean="0"/>
              <a:t>», </a:t>
            </a:r>
            <a:r>
              <a:rPr lang="fr-CH" dirty="0" err="1" smtClean="0"/>
              <a:t>red</a:t>
            </a:r>
            <a:r>
              <a:rPr lang="fr-CH" dirty="0" smtClean="0"/>
              <a:t>: «</a:t>
            </a:r>
            <a:r>
              <a:rPr lang="fr-CH" dirty="0" err="1" smtClean="0"/>
              <a:t>Absorbers</a:t>
            </a:r>
            <a:r>
              <a:rPr lang="fr-CH" dirty="0" smtClean="0"/>
              <a:t>»)</a:t>
            </a:r>
            <a:endParaRPr lang="en-GB" dirty="0"/>
          </a:p>
        </p:txBody>
      </p:sp>
      <p:pic>
        <p:nvPicPr>
          <p:cNvPr id="5" name="Picture 2" descr="D:\PROJETS\INTERACTS\Work\Images\room_modes.eps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84" r="19107" b="1"/>
          <a:stretch/>
        </p:blipFill>
        <p:spPr bwMode="auto">
          <a:xfrm>
            <a:off x="4571999" y="1803400"/>
            <a:ext cx="4540877" cy="180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PROJETS\INTERACTS\Meetings\150115_Meeting20\Room_modes_tabl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400" y="2257792"/>
            <a:ext cx="4484663" cy="408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32" name="5-Point Star 31"/>
          <p:cNvSpPr/>
          <p:nvPr/>
        </p:nvSpPr>
        <p:spPr>
          <a:xfrm>
            <a:off x="5435999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5-Point Star 32"/>
          <p:cNvSpPr/>
          <p:nvPr/>
        </p:nvSpPr>
        <p:spPr>
          <a:xfrm>
            <a:off x="6030526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5-Point Star 33"/>
          <p:cNvSpPr/>
          <p:nvPr/>
        </p:nvSpPr>
        <p:spPr>
          <a:xfrm>
            <a:off x="6658601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5-Point Star 34"/>
          <p:cNvSpPr/>
          <p:nvPr/>
        </p:nvSpPr>
        <p:spPr>
          <a:xfrm>
            <a:off x="6928018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5-Point Star 35"/>
          <p:cNvSpPr/>
          <p:nvPr/>
        </p:nvSpPr>
        <p:spPr>
          <a:xfrm>
            <a:off x="6996732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5-Point Star 36"/>
          <p:cNvSpPr/>
          <p:nvPr/>
        </p:nvSpPr>
        <p:spPr>
          <a:xfrm>
            <a:off x="7380245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5-Point Star 37"/>
          <p:cNvSpPr/>
          <p:nvPr/>
        </p:nvSpPr>
        <p:spPr>
          <a:xfrm>
            <a:off x="7525946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5-Point Star 38"/>
          <p:cNvSpPr/>
          <p:nvPr/>
        </p:nvSpPr>
        <p:spPr>
          <a:xfrm>
            <a:off x="7596390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5-Point Star 39"/>
          <p:cNvSpPr/>
          <p:nvPr/>
        </p:nvSpPr>
        <p:spPr>
          <a:xfrm>
            <a:off x="7666834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5-Point Star 40"/>
          <p:cNvSpPr/>
          <p:nvPr/>
        </p:nvSpPr>
        <p:spPr>
          <a:xfrm>
            <a:off x="7732036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5-Point Star 41"/>
          <p:cNvSpPr/>
          <p:nvPr/>
        </p:nvSpPr>
        <p:spPr>
          <a:xfrm>
            <a:off x="7792214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5-Point Star 42"/>
          <p:cNvSpPr/>
          <p:nvPr/>
        </p:nvSpPr>
        <p:spPr>
          <a:xfrm>
            <a:off x="8073580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5-Point Star 43"/>
          <p:cNvSpPr/>
          <p:nvPr/>
        </p:nvSpPr>
        <p:spPr>
          <a:xfrm>
            <a:off x="8144024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5-Point Star 44"/>
          <p:cNvSpPr/>
          <p:nvPr/>
        </p:nvSpPr>
        <p:spPr>
          <a:xfrm>
            <a:off x="8199178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5-Point Star 45"/>
          <p:cNvSpPr/>
          <p:nvPr/>
        </p:nvSpPr>
        <p:spPr>
          <a:xfrm>
            <a:off x="8254333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5-Point Star 46"/>
          <p:cNvSpPr/>
          <p:nvPr/>
        </p:nvSpPr>
        <p:spPr>
          <a:xfrm>
            <a:off x="8460441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5-Point Star 47"/>
          <p:cNvSpPr/>
          <p:nvPr/>
        </p:nvSpPr>
        <p:spPr>
          <a:xfrm>
            <a:off x="8530885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5-Point Star 48"/>
          <p:cNvSpPr/>
          <p:nvPr/>
        </p:nvSpPr>
        <p:spPr>
          <a:xfrm>
            <a:off x="8639577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5-Point Star 49"/>
          <p:cNvSpPr/>
          <p:nvPr/>
        </p:nvSpPr>
        <p:spPr>
          <a:xfrm>
            <a:off x="8740218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5-Point Star 50"/>
          <p:cNvSpPr/>
          <p:nvPr/>
        </p:nvSpPr>
        <p:spPr>
          <a:xfrm>
            <a:off x="8798714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5-Point Star 51"/>
          <p:cNvSpPr/>
          <p:nvPr/>
        </p:nvSpPr>
        <p:spPr>
          <a:xfrm>
            <a:off x="8843984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5-Point Star 52"/>
          <p:cNvSpPr/>
          <p:nvPr/>
        </p:nvSpPr>
        <p:spPr>
          <a:xfrm>
            <a:off x="8915990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5-Point Star 53"/>
          <p:cNvSpPr/>
          <p:nvPr/>
        </p:nvSpPr>
        <p:spPr>
          <a:xfrm>
            <a:off x="8966059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5-Point Star 54"/>
          <p:cNvSpPr/>
          <p:nvPr/>
        </p:nvSpPr>
        <p:spPr>
          <a:xfrm>
            <a:off x="9036503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5-Point Star 55"/>
          <p:cNvSpPr/>
          <p:nvPr/>
        </p:nvSpPr>
        <p:spPr>
          <a:xfrm>
            <a:off x="9071725" y="3325991"/>
            <a:ext cx="70444" cy="72000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78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1. </a:t>
            </a:r>
            <a:r>
              <a:rPr lang="fr-CH" dirty="0" err="1" smtClean="0"/>
              <a:t>Frequency</a:t>
            </a:r>
            <a:r>
              <a:rPr lang="fr-CH" dirty="0" smtClean="0"/>
              <a:t> </a:t>
            </a:r>
            <a:r>
              <a:rPr lang="fr-CH" dirty="0" err="1" smtClean="0"/>
              <a:t>response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H" dirty="0" smtClean="0"/>
              <a:t>Modal </a:t>
            </a:r>
            <a:r>
              <a:rPr lang="fr-CH" dirty="0" err="1" smtClean="0"/>
              <a:t>damping</a:t>
            </a:r>
            <a:r>
              <a:rPr lang="fr-CH" dirty="0" smtClean="0"/>
              <a:t> (dB)</a:t>
            </a:r>
            <a:endParaRPr lang="en-GB" dirty="0"/>
          </a:p>
        </p:txBody>
      </p:sp>
      <p:pic>
        <p:nvPicPr>
          <p:cNvPr id="6" name="Picture 3" descr="D:\PROJETS\INTERACTS\Meetings\150115_Meeting20\Room_modes_tabl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400" y="2257792"/>
            <a:ext cx="4484663" cy="408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ROJETS\INTERACTS\Work\Images\mode_damping.eps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89" r="7052"/>
          <a:stretch/>
        </p:blipFill>
        <p:spPr bwMode="auto">
          <a:xfrm>
            <a:off x="4693978" y="1803400"/>
            <a:ext cx="4450022" cy="214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0344" y="3766782"/>
            <a:ext cx="4414578" cy="176737"/>
          </a:xfrm>
          <a:prstGeom prst="rect">
            <a:avLst/>
          </a:prstGeom>
          <a:solidFill>
            <a:schemeClr val="accent2">
              <a:alpha val="23137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341281" y="1953904"/>
            <a:ext cx="118470" cy="1744638"/>
          </a:xfrm>
          <a:prstGeom prst="rect">
            <a:avLst/>
          </a:prstGeom>
          <a:solidFill>
            <a:schemeClr val="accent2">
              <a:alpha val="23137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86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Context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1404938" y="6491288"/>
            <a:ext cx="7739062" cy="365125"/>
          </a:xfrm>
        </p:spPr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5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fr-CH" dirty="0" smtClean="0"/>
              <a:t>Mode 8 – </a:t>
            </a:r>
            <a:r>
              <a:rPr lang="fr-CH" dirty="0" err="1" smtClean="0"/>
              <a:t>waveforms</a:t>
            </a:r>
            <a:endParaRPr lang="fr-CH" dirty="0" smtClean="0"/>
          </a:p>
          <a:p>
            <a:pPr algn="ctr"/>
            <a:r>
              <a:rPr lang="fr-CH" dirty="0" smtClean="0"/>
              <a:t>(</a:t>
            </a:r>
            <a:r>
              <a:rPr lang="de-DE" dirty="0" err="1" smtClean="0"/>
              <a:t>hardwalls</a:t>
            </a:r>
            <a:r>
              <a:rPr lang="de-DE" dirty="0" smtClean="0"/>
              <a:t> : 52.78 Hz - </a:t>
            </a:r>
            <a:r>
              <a:rPr lang="de-DE" dirty="0" err="1" smtClean="0"/>
              <a:t>absorbers</a:t>
            </a:r>
            <a:r>
              <a:rPr lang="de-DE" dirty="0" smtClean="0"/>
              <a:t> : 52.72 Hz)</a:t>
            </a:r>
            <a:endParaRPr lang="en-GB" dirty="0"/>
          </a:p>
        </p:txBody>
      </p:sp>
      <p:pic>
        <p:nvPicPr>
          <p:cNvPr id="8" name="Content Placeholder 16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113" y="2323977"/>
            <a:ext cx="4321175" cy="346305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fr-CH" smtClean="0"/>
              <a:t>Mode 8 - echograms</a:t>
            </a:r>
          </a:p>
          <a:p>
            <a:pPr algn="ctr"/>
            <a:r>
              <a:rPr lang="fr-CH" smtClean="0"/>
              <a:t>(</a:t>
            </a:r>
            <a:r>
              <a:rPr lang="de-DE" smtClean="0"/>
              <a:t>hardwalls : 52.78 Hz - absorbers : 52.72 Hz)</a:t>
            </a:r>
            <a:endParaRPr lang="en-GB" dirty="0"/>
          </a:p>
        </p:txBody>
      </p:sp>
      <p:pic>
        <p:nvPicPr>
          <p:cNvPr id="9" name="Content Placeholder 17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150" y="2327760"/>
            <a:ext cx="4321175" cy="3479296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2. Modal </a:t>
            </a:r>
            <a:r>
              <a:rPr lang="fr-CH" dirty="0" err="1" smtClean="0"/>
              <a:t>decay</a:t>
            </a:r>
            <a:r>
              <a:rPr lang="fr-CH" dirty="0" smtClean="0"/>
              <a:t> time</a:t>
            </a:r>
            <a:endParaRPr lang="en-GB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7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2. Modal </a:t>
            </a:r>
            <a:r>
              <a:rPr lang="fr-CH" dirty="0" err="1" smtClean="0"/>
              <a:t>decay</a:t>
            </a:r>
            <a:r>
              <a:rPr lang="fr-CH" dirty="0" smtClean="0"/>
              <a:t> time</a:t>
            </a:r>
            <a:endParaRPr lang="en-GB" dirty="0"/>
          </a:p>
        </p:txBody>
      </p:sp>
      <p:pic>
        <p:nvPicPr>
          <p:cNvPr id="38" name="Content Placeholder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063" r="52238" b="33115"/>
          <a:stretch/>
        </p:blipFill>
        <p:spPr>
          <a:xfrm>
            <a:off x="1219901" y="2145030"/>
            <a:ext cx="7247437" cy="3642360"/>
          </a:xfrm>
          <a:prstGeom prst="rect">
            <a:avLst/>
          </a:prstGeom>
        </p:spPr>
      </p:pic>
      <p:cxnSp>
        <p:nvCxnSpPr>
          <p:cNvPr id="39" name="Straight Connector 38"/>
          <p:cNvCxnSpPr/>
          <p:nvPr/>
        </p:nvCxnSpPr>
        <p:spPr>
          <a:xfrm>
            <a:off x="2346960" y="4095750"/>
            <a:ext cx="5966460" cy="0"/>
          </a:xfrm>
          <a:prstGeom prst="line">
            <a:avLst/>
          </a:prstGeom>
          <a:ln w="285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339340" y="3615690"/>
            <a:ext cx="5966460" cy="0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339340" y="3173730"/>
            <a:ext cx="596646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960620" y="1992630"/>
            <a:ext cx="7620" cy="11811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709160" y="1992630"/>
            <a:ext cx="7620" cy="11811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4716780" y="2145030"/>
            <a:ext cx="251460" cy="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969780" y="1962150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100" b="1" dirty="0" smtClean="0">
                <a:solidFill>
                  <a:schemeClr val="accent1"/>
                </a:solidFill>
              </a:rPr>
              <a:t>1/6MT</a:t>
            </a:r>
            <a:r>
              <a:rPr lang="fr-CH" sz="1100" b="1" baseline="-25000" dirty="0" smtClean="0">
                <a:solidFill>
                  <a:schemeClr val="accent1"/>
                </a:solidFill>
              </a:rPr>
              <a:t>10</a:t>
            </a:r>
            <a:endParaRPr lang="en-GB" sz="1100" b="1" baseline="-25000" dirty="0">
              <a:solidFill>
                <a:schemeClr val="accent1"/>
              </a:solidFill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flipV="1">
            <a:off x="5131913" y="2333223"/>
            <a:ext cx="0" cy="128246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4709160" y="2472690"/>
            <a:ext cx="422753" cy="0"/>
          </a:xfrm>
          <a:prstGeom prst="straightConnector1">
            <a:avLst/>
          </a:prstGeom>
          <a:ln w="19050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109053" y="2333223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100" b="1" dirty="0" smtClean="0">
                <a:solidFill>
                  <a:srgbClr val="00B050"/>
                </a:solidFill>
              </a:rPr>
              <a:t>1/3MT</a:t>
            </a:r>
            <a:r>
              <a:rPr lang="fr-CH" sz="1100" b="1" baseline="-25000" dirty="0" smtClean="0">
                <a:solidFill>
                  <a:srgbClr val="00B050"/>
                </a:solidFill>
              </a:rPr>
              <a:t>20</a:t>
            </a:r>
            <a:endParaRPr lang="en-GB" sz="1100" b="1" baseline="-25000" dirty="0">
              <a:solidFill>
                <a:srgbClr val="00B050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5363341" y="2594833"/>
            <a:ext cx="0" cy="1500917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4709160" y="2952750"/>
            <a:ext cx="654181" cy="6578"/>
          </a:xfrm>
          <a:prstGeom prst="straightConnector1">
            <a:avLst/>
          </a:prstGeom>
          <a:ln w="19050">
            <a:solidFill>
              <a:srgbClr val="7030A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394387" y="2785348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100" b="1" dirty="0" smtClean="0">
                <a:solidFill>
                  <a:srgbClr val="7030A0"/>
                </a:solidFill>
              </a:rPr>
              <a:t>1/2MT</a:t>
            </a:r>
            <a:r>
              <a:rPr lang="fr-CH" sz="1100" b="1" baseline="-25000" dirty="0" smtClean="0">
                <a:solidFill>
                  <a:srgbClr val="7030A0"/>
                </a:solidFill>
              </a:rPr>
              <a:t>30</a:t>
            </a:r>
            <a:endParaRPr lang="en-GB" sz="1100" b="1" baseline="-25000" dirty="0">
              <a:solidFill>
                <a:srgbClr val="7030A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94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2. Modal </a:t>
            </a:r>
            <a:r>
              <a:rPr lang="fr-CH" dirty="0" err="1" smtClean="0"/>
              <a:t>decay</a:t>
            </a:r>
            <a:r>
              <a:rPr lang="fr-CH" dirty="0" smtClean="0"/>
              <a:t> time</a:t>
            </a:r>
            <a:endParaRPr lang="en-GB" dirty="0"/>
          </a:p>
        </p:txBody>
      </p:sp>
      <p:pic>
        <p:nvPicPr>
          <p:cNvPr id="17" name="Content Placeholder 1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428" y="1623854"/>
            <a:ext cx="6867144" cy="452628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1157471" y="3728144"/>
            <a:ext cx="6878946" cy="176737"/>
          </a:xfrm>
          <a:prstGeom prst="rect">
            <a:avLst/>
          </a:prstGeom>
          <a:solidFill>
            <a:schemeClr val="accent2">
              <a:alpha val="23137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70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2. Modal </a:t>
            </a:r>
            <a:r>
              <a:rPr lang="fr-CH" dirty="0" err="1" smtClean="0"/>
              <a:t>decay</a:t>
            </a:r>
            <a:r>
              <a:rPr lang="fr-CH" dirty="0" smtClean="0"/>
              <a:t> time</a:t>
            </a:r>
            <a:endParaRPr lang="en-GB" dirty="0"/>
          </a:p>
        </p:txBody>
      </p:sp>
      <p:pic>
        <p:nvPicPr>
          <p:cNvPr id="5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25" y="2283365"/>
            <a:ext cx="8642350" cy="3207257"/>
          </a:xfrm>
        </p:spPr>
      </p:pic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4030675" y="2540951"/>
            <a:ext cx="358445" cy="2591237"/>
          </a:xfrm>
          <a:prstGeom prst="rect">
            <a:avLst/>
          </a:prstGeom>
          <a:solidFill>
            <a:schemeClr val="accent2">
              <a:alpha val="23137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19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CH" dirty="0" smtClean="0"/>
              <a:t>Peggy Lee «Fever»</a:t>
            </a:r>
            <a:endParaRPr lang="en-GB" dirty="0"/>
          </a:p>
        </p:txBody>
      </p:sp>
      <p:pic>
        <p:nvPicPr>
          <p:cNvPr id="14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113" y="2093609"/>
            <a:ext cx="4321175" cy="3292822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fr-CH" smtClean="0"/>
              <a:t>White Stripes «7 nation army»</a:t>
            </a:r>
            <a:endParaRPr lang="en-GB" dirty="0"/>
          </a:p>
        </p:txBody>
      </p:sp>
      <p:pic>
        <p:nvPicPr>
          <p:cNvPr id="15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150" y="2072440"/>
            <a:ext cx="4321175" cy="3358973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3. Music rendering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880320" y="5379153"/>
            <a:ext cx="17549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dirty="0" err="1" smtClean="0"/>
              <a:t>Hardwalls</a:t>
            </a:r>
            <a:r>
              <a:rPr lang="fr-CH" sz="1600" dirty="0" smtClean="0"/>
              <a:t> (</a:t>
            </a:r>
            <a:r>
              <a:rPr lang="fr-CH" sz="1600" dirty="0" err="1" smtClean="0"/>
              <a:t>mic</a:t>
            </a:r>
            <a:r>
              <a:rPr lang="fr-CH" sz="1600" dirty="0" smtClean="0"/>
              <a:t> 5)</a:t>
            </a:r>
            <a:endParaRPr lang="en-GB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2826686" y="5379153"/>
            <a:ext cx="17691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dirty="0" err="1" smtClean="0"/>
              <a:t>Absorbers</a:t>
            </a:r>
            <a:r>
              <a:rPr lang="fr-CH" sz="1600" dirty="0" smtClean="0"/>
              <a:t> (</a:t>
            </a:r>
            <a:r>
              <a:rPr lang="fr-CH" sz="1600" dirty="0" err="1" smtClean="0"/>
              <a:t>mic</a:t>
            </a:r>
            <a:r>
              <a:rPr lang="fr-CH" sz="1600" dirty="0" smtClean="0"/>
              <a:t> 5)</a:t>
            </a:r>
            <a:endParaRPr lang="en-GB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4661135" y="5372620"/>
            <a:ext cx="17549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dirty="0" err="1" smtClean="0"/>
              <a:t>Hardwalls</a:t>
            </a:r>
            <a:r>
              <a:rPr lang="fr-CH" sz="1600" dirty="0" smtClean="0"/>
              <a:t> (</a:t>
            </a:r>
            <a:r>
              <a:rPr lang="fr-CH" sz="1600" dirty="0" err="1" smtClean="0"/>
              <a:t>mic</a:t>
            </a:r>
            <a:r>
              <a:rPr lang="fr-CH" sz="1600" dirty="0" smtClean="0"/>
              <a:t> 5)</a:t>
            </a:r>
            <a:endParaRPr lang="en-GB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6607501" y="5372620"/>
            <a:ext cx="17691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dirty="0" err="1" smtClean="0"/>
              <a:t>Absorbers</a:t>
            </a:r>
            <a:r>
              <a:rPr lang="fr-CH" sz="1600" dirty="0" smtClean="0"/>
              <a:t> (</a:t>
            </a:r>
            <a:r>
              <a:rPr lang="fr-CH" sz="1600" dirty="0" err="1" smtClean="0"/>
              <a:t>mic</a:t>
            </a:r>
            <a:r>
              <a:rPr lang="fr-CH" sz="1600" dirty="0" smtClean="0"/>
              <a:t> 5)</a:t>
            </a:r>
            <a:endParaRPr lang="en-GB" sz="1600" dirty="0"/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237977" y="1276413"/>
            <a:ext cx="2397247" cy="52074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rgbClr val="3D657E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rgbClr val="A7CE3D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 err="1" smtClean="0"/>
              <a:t>What’s</a:t>
            </a:r>
            <a:r>
              <a:rPr lang="fr-CH" dirty="0" smtClean="0"/>
              <a:t> </a:t>
            </a:r>
            <a:r>
              <a:rPr lang="fr-CH" dirty="0" err="1" smtClean="0"/>
              <a:t>this</a:t>
            </a:r>
            <a:r>
              <a:rPr lang="fr-CH" dirty="0" smtClean="0"/>
              <a:t> tune?</a:t>
            </a:r>
            <a:endParaRPr lang="en-GB" dirty="0"/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4659954" y="1276412"/>
            <a:ext cx="2397247" cy="52074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rgbClr val="3D657E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rgbClr val="A7CE3D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 err="1" smtClean="0"/>
              <a:t>What’s</a:t>
            </a:r>
            <a:r>
              <a:rPr lang="fr-CH" dirty="0" smtClean="0"/>
              <a:t> </a:t>
            </a:r>
            <a:r>
              <a:rPr lang="fr-CH" dirty="0" err="1" smtClean="0"/>
              <a:t>this</a:t>
            </a:r>
            <a:r>
              <a:rPr lang="fr-CH" dirty="0" smtClean="0"/>
              <a:t> tune?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34</a:t>
            </a:fld>
            <a:endParaRPr lang="en-US"/>
          </a:p>
        </p:txBody>
      </p:sp>
      <p:pic>
        <p:nvPicPr>
          <p:cNvPr id="4" name="ref_mic5_peggy_le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1800" y="5788203"/>
            <a:ext cx="609600" cy="609600"/>
          </a:xfrm>
          <a:prstGeom prst="rect">
            <a:avLst/>
          </a:prstGeom>
        </p:spPr>
      </p:pic>
      <p:pic>
        <p:nvPicPr>
          <p:cNvPr id="25" name="ref_mic5_seven_nation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120368" y="5748485"/>
            <a:ext cx="609600" cy="609600"/>
          </a:xfrm>
          <a:prstGeom prst="rect">
            <a:avLst/>
          </a:prstGeom>
        </p:spPr>
      </p:pic>
      <p:pic>
        <p:nvPicPr>
          <p:cNvPr id="27" name="abs_mic5_peggy_lee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124166" y="5748485"/>
            <a:ext cx="609600" cy="609600"/>
          </a:xfrm>
          <a:prstGeom prst="rect">
            <a:avLst/>
          </a:prstGeom>
        </p:spPr>
      </p:pic>
      <p:pic>
        <p:nvPicPr>
          <p:cNvPr id="28" name="abs_mic5_seven_nation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057201" y="57484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2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01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015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19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019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3" grpId="0" build="p"/>
      <p:bldP spid="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CH" dirty="0" err="1" smtClean="0"/>
              <a:t>Waveforms</a:t>
            </a:r>
            <a:endParaRPr lang="en-GB" dirty="0"/>
          </a:p>
        </p:txBody>
      </p:sp>
      <p:pic>
        <p:nvPicPr>
          <p:cNvPr id="24" name="Content Placeholder 16"/>
          <p:cNvPicPr>
            <a:picLocks noGrp="1" noChangeAspect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113" y="2194505"/>
            <a:ext cx="4321175" cy="338759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fr-CH" smtClean="0"/>
              <a:t>Echograms</a:t>
            </a:r>
            <a:endParaRPr lang="en-GB" dirty="0"/>
          </a:p>
        </p:txBody>
      </p:sp>
      <p:pic>
        <p:nvPicPr>
          <p:cNvPr id="25" name="Content Placeholder 17"/>
          <p:cNvPicPr>
            <a:picLocks noGrp="1" noChangeAspect="1"/>
          </p:cNvPicPr>
          <p:nvPr>
            <p:ph sz="quarter" idx="4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150" y="2230666"/>
            <a:ext cx="4321175" cy="3339089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4. Kick drum</a:t>
            </a:r>
            <a:endParaRPr lang="en-GB" dirty="0"/>
          </a:p>
        </p:txBody>
      </p:sp>
      <p:sp>
        <p:nvSpPr>
          <p:cNvPr id="26" name="TextBox 25"/>
          <p:cNvSpPr txBox="1"/>
          <p:nvPr/>
        </p:nvSpPr>
        <p:spPr>
          <a:xfrm>
            <a:off x="2728364" y="5551226"/>
            <a:ext cx="16687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dirty="0" err="1" smtClean="0"/>
              <a:t>Hardwalls</a:t>
            </a:r>
            <a:r>
              <a:rPr lang="fr-CH" sz="1600" dirty="0" smtClean="0"/>
              <a:t>  (</a:t>
            </a:r>
            <a:r>
              <a:rPr lang="fr-CH" sz="1600" dirty="0" err="1" smtClean="0"/>
              <a:t>mic</a:t>
            </a:r>
            <a:r>
              <a:rPr lang="fr-CH" sz="1600" dirty="0" smtClean="0"/>
              <a:t> 1)</a:t>
            </a:r>
            <a:endParaRPr lang="en-GB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6398755" y="5551226"/>
            <a:ext cx="16484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dirty="0" err="1" smtClean="0"/>
              <a:t>Absorbers</a:t>
            </a:r>
            <a:r>
              <a:rPr lang="fr-CH" sz="1600" dirty="0"/>
              <a:t> </a:t>
            </a:r>
            <a:r>
              <a:rPr lang="fr-CH" sz="1600" dirty="0" smtClean="0"/>
              <a:t>(</a:t>
            </a:r>
            <a:r>
              <a:rPr lang="fr-CH" sz="1600" dirty="0" err="1" smtClean="0"/>
              <a:t>mic</a:t>
            </a:r>
            <a:r>
              <a:rPr lang="fr-CH" sz="1600" dirty="0" smtClean="0"/>
              <a:t> 1)</a:t>
            </a:r>
            <a:endParaRPr lang="en-GB" sz="1600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35</a:t>
            </a:fld>
            <a:endParaRPr lang="en-US"/>
          </a:p>
        </p:txBody>
      </p:sp>
      <p:pic>
        <p:nvPicPr>
          <p:cNvPr id="14" name="ref_mic1_kick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10366" y="5584980"/>
            <a:ext cx="609600" cy="609600"/>
          </a:xfrm>
          <a:prstGeom prst="rect">
            <a:avLst/>
          </a:prstGeom>
        </p:spPr>
      </p:pic>
      <p:pic>
        <p:nvPicPr>
          <p:cNvPr id="16" name="abs_mic1_kick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18163" y="5551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7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2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Conclusions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4 </a:t>
            </a:r>
            <a:r>
              <a:rPr lang="fr-CH" dirty="0" err="1" smtClean="0"/>
              <a:t>electroacoustic</a:t>
            </a:r>
            <a:r>
              <a:rPr lang="fr-CH" dirty="0" smtClean="0"/>
              <a:t> </a:t>
            </a:r>
            <a:r>
              <a:rPr lang="fr-CH" dirty="0" err="1" smtClean="0"/>
              <a:t>absorbers</a:t>
            </a:r>
            <a:r>
              <a:rPr lang="fr-CH" dirty="0" smtClean="0"/>
              <a:t> prototypes </a:t>
            </a:r>
            <a:r>
              <a:rPr lang="fr-CH" dirty="0" err="1" smtClean="0"/>
              <a:t>achieve</a:t>
            </a:r>
            <a:r>
              <a:rPr lang="fr-CH" dirty="0" smtClean="0"/>
              <a:t> efficient room mode </a:t>
            </a:r>
            <a:r>
              <a:rPr lang="fr-CH" dirty="0" err="1" smtClean="0"/>
              <a:t>damping</a:t>
            </a:r>
            <a:r>
              <a:rPr lang="fr-CH" dirty="0" smtClean="0"/>
              <a:t> in the </a:t>
            </a:r>
            <a:r>
              <a:rPr lang="fr-CH" dirty="0" err="1" smtClean="0"/>
              <a:t>reverberant</a:t>
            </a:r>
            <a:r>
              <a:rPr lang="fr-CH" dirty="0" smtClean="0"/>
              <a:t> </a:t>
            </a:r>
            <a:r>
              <a:rPr lang="fr-CH" dirty="0" err="1" smtClean="0"/>
              <a:t>chamber</a:t>
            </a:r>
            <a:endParaRPr lang="fr-CH" dirty="0" smtClean="0"/>
          </a:p>
          <a:p>
            <a:pPr lvl="1"/>
            <a:r>
              <a:rPr lang="fr-CH" dirty="0" smtClean="0"/>
              <a:t>Max </a:t>
            </a:r>
            <a:r>
              <a:rPr lang="fr-CH" dirty="0" err="1" smtClean="0"/>
              <a:t>damping</a:t>
            </a:r>
            <a:r>
              <a:rPr lang="fr-CH" dirty="0" smtClean="0"/>
              <a:t>: 12.2 dB @ 58 Hz, </a:t>
            </a:r>
          </a:p>
          <a:p>
            <a:pPr lvl="1"/>
            <a:r>
              <a:rPr lang="fr-CH" dirty="0" smtClean="0"/>
              <a:t>Global </a:t>
            </a:r>
            <a:r>
              <a:rPr lang="fr-CH" dirty="0" err="1" smtClean="0"/>
              <a:t>damping</a:t>
            </a:r>
            <a:r>
              <a:rPr lang="fr-CH" dirty="0" smtClean="0"/>
              <a:t>: 8 dB over [20 – 100 Hz],</a:t>
            </a:r>
          </a:p>
          <a:p>
            <a:pPr lvl="1"/>
            <a:r>
              <a:rPr lang="fr-CH" dirty="0" smtClean="0"/>
              <a:t>Max modal </a:t>
            </a:r>
            <a:r>
              <a:rPr lang="fr-CH" dirty="0" err="1" smtClean="0"/>
              <a:t>decay</a:t>
            </a:r>
            <a:r>
              <a:rPr lang="fr-CH" dirty="0" smtClean="0"/>
              <a:t> time </a:t>
            </a:r>
            <a:r>
              <a:rPr lang="fr-CH" dirty="0" err="1" smtClean="0"/>
              <a:t>reduction</a:t>
            </a:r>
            <a:r>
              <a:rPr lang="fr-CH" dirty="0" smtClean="0"/>
              <a:t>: 85% @ 58 Hz </a:t>
            </a:r>
          </a:p>
          <a:p>
            <a:pPr marL="457200" lvl="1" indent="0">
              <a:buNone/>
            </a:pPr>
            <a:r>
              <a:rPr lang="fr-CH" dirty="0" smtClean="0"/>
              <a:t>	(</a:t>
            </a:r>
            <a:r>
              <a:rPr lang="fr-CH" dirty="0" err="1" smtClean="0"/>
              <a:t>from</a:t>
            </a:r>
            <a:r>
              <a:rPr lang="fr-CH" dirty="0" smtClean="0"/>
              <a:t> 20 s down to 3 s),</a:t>
            </a:r>
          </a:p>
          <a:p>
            <a:pPr marL="0" indent="0">
              <a:buNone/>
            </a:pPr>
            <a:endParaRPr lang="fr-CH" dirty="0"/>
          </a:p>
          <a:p>
            <a:pPr marL="0" indent="0">
              <a:buNone/>
            </a:pPr>
            <a:r>
              <a:rPr lang="fr-CH" dirty="0" smtClean="0"/>
              <a:t>for a total absorber surface </a:t>
            </a:r>
            <a:r>
              <a:rPr lang="fr-CH" dirty="0" err="1" smtClean="0"/>
              <a:t>representing</a:t>
            </a:r>
            <a:r>
              <a:rPr lang="fr-CH" dirty="0" smtClean="0"/>
              <a:t> </a:t>
            </a:r>
            <a:r>
              <a:rPr lang="fr-CH" dirty="0" err="1" smtClean="0"/>
              <a:t>only</a:t>
            </a:r>
            <a:r>
              <a:rPr lang="fr-CH" dirty="0" smtClean="0"/>
              <a:t> 0.1% of the </a:t>
            </a:r>
            <a:r>
              <a:rPr lang="fr-CH" dirty="0" err="1" smtClean="0"/>
              <a:t>whole</a:t>
            </a:r>
            <a:r>
              <a:rPr lang="fr-CH" dirty="0" smtClean="0"/>
              <a:t> room </a:t>
            </a:r>
            <a:r>
              <a:rPr lang="fr-CH" dirty="0" err="1" smtClean="0"/>
              <a:t>walls</a:t>
            </a:r>
            <a:r>
              <a:rPr lang="fr-CH" dirty="0" smtClean="0"/>
              <a:t> surface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52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H" dirty="0" smtClean="0"/>
              <a:t>Most </a:t>
            </a:r>
            <a:r>
              <a:rPr lang="fr-CH" dirty="0" err="1" smtClean="0"/>
              <a:t>recent</a:t>
            </a:r>
            <a:r>
              <a:rPr lang="fr-CH" dirty="0" smtClean="0"/>
              <a:t> </a:t>
            </a:r>
            <a:r>
              <a:rPr lang="fr-CH" dirty="0" err="1" smtClean="0"/>
              <a:t>results</a:t>
            </a:r>
            <a:r>
              <a:rPr lang="fr-CH" dirty="0" smtClean="0"/>
              <a:t> (</a:t>
            </a:r>
            <a:r>
              <a:rPr lang="fr-CH" dirty="0"/>
              <a:t>A</a:t>
            </a:r>
            <a:r>
              <a:rPr lang="fr-CH" dirty="0" smtClean="0"/>
              <a:t>ugust 2015)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pic>
        <p:nvPicPr>
          <p:cNvPr id="5122" name="Picture 2" descr="D:\PROJETS\INTERACTS\Work\Mesures\150901_EPFL\150901_FRF_4Off_4On.ep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t="4228" r="7854" b="3579"/>
          <a:stretch/>
        </p:blipFill>
        <p:spPr bwMode="auto">
          <a:xfrm>
            <a:off x="263687" y="1989666"/>
            <a:ext cx="8042113" cy="486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37</a:t>
            </a:fld>
            <a:endParaRPr lang="en-US"/>
          </a:p>
        </p:txBody>
      </p:sp>
      <p:pic>
        <p:nvPicPr>
          <p:cNvPr id="11" name="Picture 2" descr="D:\PROJETS\INTERACTS\Work\Images\room_modes.eps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84" r="19107" b="1"/>
          <a:stretch/>
        </p:blipFill>
        <p:spPr bwMode="auto">
          <a:xfrm>
            <a:off x="5850122" y="1399124"/>
            <a:ext cx="3148062" cy="125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287597" y="1147749"/>
            <a:ext cx="2302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/>
              <a:t>as per </a:t>
            </a:r>
            <a:r>
              <a:rPr lang="fr-CH" dirty="0" err="1" smtClean="0"/>
              <a:t>December</a:t>
            </a:r>
            <a:r>
              <a:rPr lang="fr-CH" dirty="0" smtClean="0"/>
              <a:t> 2014</a:t>
            </a:r>
            <a:endParaRPr lang="en-GB" dirty="0"/>
          </a:p>
        </p:txBody>
      </p:sp>
      <p:grpSp>
        <p:nvGrpSpPr>
          <p:cNvPr id="31" name="Group 30"/>
          <p:cNvGrpSpPr/>
          <p:nvPr/>
        </p:nvGrpSpPr>
        <p:grpSpPr>
          <a:xfrm>
            <a:off x="3320147" y="2667298"/>
            <a:ext cx="727175" cy="1088757"/>
            <a:chOff x="3790410" y="2649880"/>
            <a:chExt cx="727175" cy="946760"/>
          </a:xfrm>
        </p:grpSpPr>
        <p:cxnSp>
          <p:nvCxnSpPr>
            <p:cNvPr id="13" name="Straight Arrow Connector 12"/>
            <p:cNvCxnSpPr/>
            <p:nvPr/>
          </p:nvCxnSpPr>
          <p:spPr>
            <a:xfrm flipH="1">
              <a:off x="3790410" y="2649880"/>
              <a:ext cx="8709" cy="94676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3799119" y="2816674"/>
              <a:ext cx="7184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H" b="1" dirty="0" smtClean="0"/>
                <a:t>20 dB</a:t>
              </a:r>
              <a:endParaRPr lang="en-GB" b="1" dirty="0"/>
            </a:p>
          </p:txBody>
        </p:sp>
      </p:grpSp>
      <p:cxnSp>
        <p:nvCxnSpPr>
          <p:cNvPr id="16" name="Straight Arrow Connector 15"/>
          <p:cNvCxnSpPr/>
          <p:nvPr/>
        </p:nvCxnSpPr>
        <p:spPr>
          <a:xfrm flipH="1">
            <a:off x="7241177" y="1618139"/>
            <a:ext cx="1" cy="186849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47790" y="1545945"/>
            <a:ext cx="4267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smtClean="0"/>
              <a:t>8dB</a:t>
            </a:r>
            <a:endParaRPr lang="en-GB" sz="1200" dirty="0"/>
          </a:p>
        </p:txBody>
      </p:sp>
      <p:grpSp>
        <p:nvGrpSpPr>
          <p:cNvPr id="44" name="Group 43"/>
          <p:cNvGrpSpPr/>
          <p:nvPr/>
        </p:nvGrpSpPr>
        <p:grpSpPr>
          <a:xfrm>
            <a:off x="2252011" y="2667298"/>
            <a:ext cx="753303" cy="3768336"/>
            <a:chOff x="2252011" y="2667298"/>
            <a:chExt cx="753303" cy="3768336"/>
          </a:xfrm>
        </p:grpSpPr>
        <p:grpSp>
          <p:nvGrpSpPr>
            <p:cNvPr id="30" name="Group 29"/>
            <p:cNvGrpSpPr/>
            <p:nvPr/>
          </p:nvGrpSpPr>
          <p:grpSpPr>
            <a:xfrm>
              <a:off x="2286847" y="2667298"/>
              <a:ext cx="718467" cy="3768336"/>
              <a:chOff x="2286847" y="2667298"/>
              <a:chExt cx="718467" cy="3393182"/>
            </a:xfrm>
          </p:grpSpPr>
          <p:cxnSp>
            <p:nvCxnSpPr>
              <p:cNvPr id="19" name="Straight Arrow Connector 18"/>
              <p:cNvCxnSpPr/>
              <p:nvPr/>
            </p:nvCxnSpPr>
            <p:spPr>
              <a:xfrm flipH="1">
                <a:off x="3005313" y="2667298"/>
                <a:ext cx="1" cy="3393182"/>
              </a:xfrm>
              <a:prstGeom prst="straightConnector1">
                <a:avLst/>
              </a:prstGeom>
              <a:ln w="1270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/>
              <p:cNvSpPr txBox="1"/>
              <p:nvPr/>
            </p:nvSpPr>
            <p:spPr>
              <a:xfrm>
                <a:off x="2286847" y="3099167"/>
                <a:ext cx="7184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CH" b="1" dirty="0">
                    <a:solidFill>
                      <a:schemeClr val="accent5"/>
                    </a:solidFill>
                  </a:rPr>
                  <a:t>7</a:t>
                </a:r>
                <a:r>
                  <a:rPr lang="fr-CH" b="1" dirty="0" smtClean="0">
                    <a:solidFill>
                      <a:schemeClr val="accent5"/>
                    </a:solidFill>
                  </a:rPr>
                  <a:t>0 dB</a:t>
                </a:r>
                <a:endParaRPr lang="en-GB" b="1" dirty="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2252011" y="3794006"/>
              <a:ext cx="724878" cy="1587891"/>
              <a:chOff x="2252011" y="3794006"/>
              <a:chExt cx="724878" cy="1587891"/>
            </a:xfrm>
          </p:grpSpPr>
          <p:cxnSp>
            <p:nvCxnSpPr>
              <p:cNvPr id="33" name="Straight Arrow Connector 32"/>
              <p:cNvCxnSpPr/>
              <p:nvPr/>
            </p:nvCxnSpPr>
            <p:spPr>
              <a:xfrm flipH="1">
                <a:off x="2869231" y="3794006"/>
                <a:ext cx="2298" cy="1587891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/>
              <p:cNvSpPr txBox="1"/>
              <p:nvPr/>
            </p:nvSpPr>
            <p:spPr>
              <a:xfrm>
                <a:off x="2252011" y="3941289"/>
                <a:ext cx="7248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CH" b="1" dirty="0" smtClean="0">
                    <a:solidFill>
                      <a:srgbClr val="FF0000"/>
                    </a:solidFill>
                  </a:rPr>
                  <a:t>30 dB</a:t>
                </a:r>
                <a:endParaRPr lang="en-GB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1117832" y="2819698"/>
            <a:ext cx="818375" cy="3485308"/>
            <a:chOff x="1117832" y="2819698"/>
            <a:chExt cx="818375" cy="3485308"/>
          </a:xfrm>
        </p:grpSpPr>
        <p:grpSp>
          <p:nvGrpSpPr>
            <p:cNvPr id="42" name="Group 41"/>
            <p:cNvGrpSpPr/>
            <p:nvPr/>
          </p:nvGrpSpPr>
          <p:grpSpPr>
            <a:xfrm>
              <a:off x="1117832" y="3407799"/>
              <a:ext cx="724878" cy="2331150"/>
              <a:chOff x="1117832" y="3407799"/>
              <a:chExt cx="724878" cy="2331150"/>
            </a:xfrm>
          </p:grpSpPr>
          <p:cxnSp>
            <p:nvCxnSpPr>
              <p:cNvPr id="22" name="Straight Arrow Connector 21"/>
              <p:cNvCxnSpPr/>
              <p:nvPr/>
            </p:nvCxnSpPr>
            <p:spPr>
              <a:xfrm flipH="1">
                <a:off x="1834004" y="3407799"/>
                <a:ext cx="2298" cy="2331150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/>
              <p:cNvSpPr txBox="1"/>
              <p:nvPr/>
            </p:nvSpPr>
            <p:spPr>
              <a:xfrm>
                <a:off x="1117832" y="3844164"/>
                <a:ext cx="7248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CH" b="1" dirty="0">
                    <a:solidFill>
                      <a:srgbClr val="FF0000"/>
                    </a:solidFill>
                  </a:rPr>
                  <a:t>4</a:t>
                </a:r>
                <a:r>
                  <a:rPr lang="fr-CH" b="1" dirty="0" smtClean="0">
                    <a:solidFill>
                      <a:srgbClr val="FF0000"/>
                    </a:solidFill>
                  </a:rPr>
                  <a:t>0 dB</a:t>
                </a:r>
                <a:endParaRPr lang="en-GB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1211329" y="2819698"/>
              <a:ext cx="724878" cy="3485308"/>
              <a:chOff x="2286847" y="2667298"/>
              <a:chExt cx="724878" cy="3393182"/>
            </a:xfrm>
          </p:grpSpPr>
          <p:cxnSp>
            <p:nvCxnSpPr>
              <p:cNvPr id="39" name="Straight Arrow Connector 38"/>
              <p:cNvCxnSpPr/>
              <p:nvPr/>
            </p:nvCxnSpPr>
            <p:spPr>
              <a:xfrm flipH="1">
                <a:off x="3005313" y="2667298"/>
                <a:ext cx="1" cy="3393182"/>
              </a:xfrm>
              <a:prstGeom prst="straightConnector1">
                <a:avLst/>
              </a:prstGeom>
              <a:ln w="1270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/>
              <p:cNvSpPr txBox="1"/>
              <p:nvPr/>
            </p:nvSpPr>
            <p:spPr>
              <a:xfrm>
                <a:off x="2286847" y="2864249"/>
                <a:ext cx="724878" cy="359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CH" b="1" dirty="0" smtClean="0">
                    <a:solidFill>
                      <a:schemeClr val="accent5"/>
                    </a:solidFill>
                  </a:rPr>
                  <a:t>65 dB</a:t>
                </a:r>
                <a:endParaRPr lang="en-GB" b="1" dirty="0">
                  <a:solidFill>
                    <a:schemeClr val="accent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167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503" y="1598554"/>
            <a:ext cx="6834034" cy="731520"/>
          </a:xfrm>
        </p:spPr>
        <p:txBody>
          <a:bodyPr>
            <a:normAutofit/>
          </a:bodyPr>
          <a:lstStyle/>
          <a:p>
            <a:pPr algn="ctr"/>
            <a:r>
              <a:rPr lang="fr-CH" b="1" dirty="0" err="1" smtClean="0"/>
              <a:t>Thank</a:t>
            </a:r>
            <a:r>
              <a:rPr lang="fr-CH" b="1" dirty="0" smtClean="0"/>
              <a:t> </a:t>
            </a:r>
            <a:r>
              <a:rPr lang="fr-CH" b="1" dirty="0" err="1" smtClean="0"/>
              <a:t>you</a:t>
            </a:r>
            <a:r>
              <a:rPr lang="fr-CH" b="1" dirty="0" smtClean="0"/>
              <a:t> for </a:t>
            </a:r>
            <a:r>
              <a:rPr lang="fr-CH" b="1" dirty="0" err="1" smtClean="0"/>
              <a:t>your</a:t>
            </a:r>
            <a:r>
              <a:rPr lang="fr-CH" b="1" dirty="0" smtClean="0"/>
              <a:t> attention</a:t>
            </a:r>
            <a:endParaRPr lang="en-GB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277924" y="2880926"/>
            <a:ext cx="5099005" cy="203627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/>
              <a:t>This work has been supported by the Swiss Commission for Technology and Innovation (CTI), under the project INTERACTS, agreement number: 14220.1 PFNM-NM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e-mail: </a:t>
            </a:r>
            <a:r>
              <a:rPr lang="en-US" sz="2400" dirty="0" smtClean="0">
                <a:solidFill>
                  <a:schemeClr val="tx1"/>
                </a:solidFill>
                <a:hlinkClick r:id="rId2"/>
              </a:rPr>
              <a:t>herve.lissek@epfl.ch</a:t>
            </a:r>
            <a:r>
              <a:rPr lang="fr-CH" sz="2400" dirty="0" smtClean="0"/>
              <a:t> 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4098" name="Picture 2" descr="D:\PROJETS\INTERACTS\Submission\goldmund_log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7079" y="5375913"/>
            <a:ext cx="132636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PROJETS\INTERACTS\Submission\logo_hepia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7487" y="5375913"/>
            <a:ext cx="2124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PROJETS\INTERACTS\Submission\bg_header_amt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772" y="2944760"/>
            <a:ext cx="2759601" cy="81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4" descr="http://www.emerginguk.com/wp-content/uploads/2011/04/psi-audio-logo-300x20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637" t="7756" r="18993" b="9242"/>
          <a:stretch>
            <a:fillRect/>
          </a:stretch>
        </p:blipFill>
        <p:spPr bwMode="auto">
          <a:xfrm>
            <a:off x="7526128" y="5342211"/>
            <a:ext cx="643135" cy="60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65" y="5386557"/>
            <a:ext cx="1830748" cy="518712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Context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Room modes </a:t>
            </a:r>
            <a:r>
              <a:rPr lang="fr-FR" dirty="0" err="1" smtClean="0"/>
              <a:t>characterization</a:t>
            </a:r>
            <a:r>
              <a:rPr lang="fr-FR" dirty="0" smtClean="0"/>
              <a:t>: standing </a:t>
            </a:r>
            <a:r>
              <a:rPr lang="fr-FR" dirty="0" err="1" smtClean="0"/>
              <a:t>waves</a:t>
            </a:r>
            <a:endParaRPr lang="fr-FR" dirty="0" smtClean="0"/>
          </a:p>
          <a:p>
            <a:pPr marL="457200" lvl="1" indent="0">
              <a:buNone/>
            </a:pPr>
            <a:r>
              <a:rPr lang="fr-FR" sz="2000" dirty="0" smtClean="0">
                <a:sym typeface="Wingdings" panose="05000000000000000000" pitchFamily="2" charset="2"/>
              </a:rPr>
              <a:t> </a:t>
            </a:r>
            <a:r>
              <a:rPr lang="fr-FR" sz="2000" dirty="0" err="1" smtClean="0">
                <a:sym typeface="Wingdings" panose="05000000000000000000" pitchFamily="2" charset="2"/>
              </a:rPr>
              <a:t>u</a:t>
            </a:r>
            <a:r>
              <a:rPr lang="fr-FR" sz="2000" dirty="0" err="1" smtClean="0"/>
              <a:t>neven</a:t>
            </a:r>
            <a:r>
              <a:rPr lang="fr-FR" sz="2000" dirty="0" smtClean="0"/>
              <a:t> spatial distribution of </a:t>
            </a:r>
            <a:r>
              <a:rPr lang="fr-FR" sz="2000" dirty="0" err="1" smtClean="0"/>
              <a:t>sound</a:t>
            </a:r>
            <a:r>
              <a:rPr lang="fr-FR" sz="2000" dirty="0" smtClean="0"/>
              <a:t> </a:t>
            </a:r>
            <a:r>
              <a:rPr lang="fr-FR" sz="2000" dirty="0" err="1" smtClean="0"/>
              <a:t>energy</a:t>
            </a:r>
            <a:endParaRPr lang="fr-FR" sz="2000" dirty="0" smtClean="0"/>
          </a:p>
          <a:p>
            <a:endParaRPr lang="fr-FR" dirty="0"/>
          </a:p>
        </p:txBody>
      </p:sp>
      <p:pic>
        <p:nvPicPr>
          <p:cNvPr id="1032" name="Picture 8" descr="D:\Calcul\Comsol\SPL_distribution_hardwal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5576" y="2748292"/>
            <a:ext cx="4206880" cy="331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pic>
        <p:nvPicPr>
          <p:cNvPr id="8" name="Picture 2" descr="Standing Wave Animation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14763"/>
            <a:ext cx="4354856" cy="326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40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Context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Room modes </a:t>
            </a:r>
            <a:r>
              <a:rPr lang="fr-FR" dirty="0" err="1" smtClean="0"/>
              <a:t>characterization</a:t>
            </a:r>
            <a:r>
              <a:rPr lang="fr-FR" dirty="0" smtClean="0"/>
              <a:t>: </a:t>
            </a:r>
            <a:r>
              <a:rPr lang="fr-FR" dirty="0" err="1" smtClean="0"/>
              <a:t>frequency</a:t>
            </a:r>
            <a:r>
              <a:rPr lang="fr-FR" dirty="0" smtClean="0"/>
              <a:t> </a:t>
            </a:r>
            <a:r>
              <a:rPr lang="fr-FR" dirty="0" err="1" smtClean="0"/>
              <a:t>response</a:t>
            </a:r>
            <a:endParaRPr lang="fr-FR" dirty="0"/>
          </a:p>
          <a:p>
            <a:pPr lvl="1">
              <a:buFont typeface="Wingdings"/>
              <a:buChar char="è"/>
            </a:pPr>
            <a:r>
              <a:rPr lang="fr-FR" sz="2000" dirty="0" err="1" smtClean="0">
                <a:sym typeface="Wingdings" panose="05000000000000000000" pitchFamily="2" charset="2"/>
              </a:rPr>
              <a:t>d</a:t>
            </a:r>
            <a:r>
              <a:rPr lang="fr-FR" sz="2000" dirty="0" err="1" smtClean="0"/>
              <a:t>ominated</a:t>
            </a:r>
            <a:r>
              <a:rPr lang="fr-FR" sz="2000" dirty="0" smtClean="0"/>
              <a:t> </a:t>
            </a:r>
            <a:r>
              <a:rPr lang="fr-FR" sz="2000" dirty="0"/>
              <a:t>by </a:t>
            </a:r>
            <a:r>
              <a:rPr lang="fr-FR" sz="2000" dirty="0" err="1"/>
              <a:t>strong</a:t>
            </a:r>
            <a:r>
              <a:rPr lang="fr-FR" sz="2000" dirty="0"/>
              <a:t> </a:t>
            </a:r>
            <a:r>
              <a:rPr lang="fr-FR" sz="2000" dirty="0" err="1"/>
              <a:t>peaks</a:t>
            </a:r>
            <a:r>
              <a:rPr lang="fr-FR" sz="2000" dirty="0"/>
              <a:t> (</a:t>
            </a:r>
            <a:r>
              <a:rPr lang="fr-FR" sz="2000" dirty="0" err="1"/>
              <a:t>resonances</a:t>
            </a:r>
            <a:r>
              <a:rPr lang="fr-FR" sz="2000" dirty="0"/>
              <a:t>) and </a:t>
            </a:r>
            <a:r>
              <a:rPr lang="fr-FR" sz="2000" dirty="0" err="1"/>
              <a:t>dips</a:t>
            </a:r>
            <a:r>
              <a:rPr lang="fr-FR" sz="2000" dirty="0"/>
              <a:t> (</a:t>
            </a:r>
            <a:r>
              <a:rPr lang="fr-FR" sz="2000" dirty="0" err="1"/>
              <a:t>anti-resonances</a:t>
            </a:r>
            <a:r>
              <a:rPr lang="fr-FR" sz="2000" dirty="0" smtClean="0"/>
              <a:t>)</a:t>
            </a:r>
          </a:p>
          <a:p>
            <a:endParaRPr lang="fr-F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pic>
        <p:nvPicPr>
          <p:cNvPr id="12" name="Imag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4" t="4533" r="7698"/>
          <a:stretch/>
        </p:blipFill>
        <p:spPr>
          <a:xfrm>
            <a:off x="2505053" y="2829037"/>
            <a:ext cx="6581656" cy="3758071"/>
          </a:xfrm>
          <a:prstGeom prst="rect">
            <a:avLst/>
          </a:prstGeom>
        </p:spPr>
      </p:pic>
      <p:pic>
        <p:nvPicPr>
          <p:cNvPr id="13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89" y="4685651"/>
            <a:ext cx="2376264" cy="1782198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14" name="Imag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53" y="2790400"/>
            <a:ext cx="2376000" cy="158213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3742370"/>
              </p:ext>
            </p:extLst>
          </p:nvPr>
        </p:nvGraphicFramePr>
        <p:xfrm>
          <a:off x="4517410" y="4336596"/>
          <a:ext cx="3907358" cy="898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Equation" r:id="rId6" imgW="1904760" imgH="431640" progId="Equation.DSMT4">
                  <p:embed/>
                </p:oleObj>
              </mc:Choice>
              <mc:Fallback>
                <p:oleObj name="Equation" r:id="rId6" imgW="190476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7410" y="4336596"/>
                        <a:ext cx="3907358" cy="8981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62818" y="5234752"/>
            <a:ext cx="373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</a:t>
            </a:r>
            <a:r>
              <a:rPr lang="fr-C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CH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fr-CH" sz="24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fr-C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fr-CH" sz="2400" dirty="0" smtClean="0"/>
              <a:t>: </a:t>
            </a:r>
            <a:r>
              <a:rPr lang="fr-CH" sz="2400" dirty="0" err="1" smtClean="0"/>
              <a:t>resonance</a:t>
            </a:r>
            <a:r>
              <a:rPr lang="fr-CH" sz="2400" dirty="0" smtClean="0"/>
              <a:t> </a:t>
            </a:r>
            <a:r>
              <a:rPr lang="fr-CH" sz="2400" dirty="0" err="1" smtClean="0"/>
              <a:t>frequency</a:t>
            </a:r>
            <a:endParaRPr lang="fr-CH" sz="2400" dirty="0" smtClean="0"/>
          </a:p>
          <a:p>
            <a:r>
              <a:rPr lang="fr-CH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fr-C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CH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fr-CH" sz="24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fr-CH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fr-CH" sz="2400" dirty="0"/>
              <a:t>:</a:t>
            </a:r>
            <a:r>
              <a:rPr lang="fr-CH" sz="2400" dirty="0" smtClean="0"/>
              <a:t> </a:t>
            </a:r>
            <a:r>
              <a:rPr lang="fr-CH" sz="2400" dirty="0" err="1" smtClean="0"/>
              <a:t>damping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4909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Context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Room modes </a:t>
            </a:r>
            <a:r>
              <a:rPr lang="fr-FR" dirty="0" err="1" smtClean="0"/>
              <a:t>characterization</a:t>
            </a:r>
            <a:r>
              <a:rPr lang="fr-FR" dirty="0" smtClean="0"/>
              <a:t>: </a:t>
            </a:r>
            <a:r>
              <a:rPr lang="fr-FR" dirty="0"/>
              <a:t>m</a:t>
            </a:r>
            <a:r>
              <a:rPr lang="fr-FR" dirty="0" smtClean="0"/>
              <a:t>odal </a:t>
            </a:r>
            <a:r>
              <a:rPr lang="fr-FR" dirty="0" err="1" smtClean="0"/>
              <a:t>decay</a:t>
            </a:r>
            <a:r>
              <a:rPr lang="fr-FR" dirty="0" smtClean="0"/>
              <a:t> time</a:t>
            </a:r>
          </a:p>
          <a:p>
            <a:pPr marL="457200" lvl="1" indent="0">
              <a:buNone/>
            </a:pPr>
            <a:r>
              <a:rPr lang="fr-FR" sz="2000" dirty="0" smtClean="0">
                <a:sym typeface="Wingdings" panose="05000000000000000000" pitchFamily="2" charset="2"/>
              </a:rPr>
              <a:t> </a:t>
            </a:r>
            <a:r>
              <a:rPr lang="fr-FR" sz="2000" dirty="0" err="1" smtClean="0">
                <a:sym typeface="Wingdings" panose="05000000000000000000" pitchFamily="2" charset="2"/>
              </a:rPr>
              <a:t>sustain</a:t>
            </a:r>
            <a:r>
              <a:rPr lang="fr-FR" sz="2000" dirty="0" smtClean="0">
                <a:sym typeface="Wingdings" panose="05000000000000000000" pitchFamily="2" charset="2"/>
              </a:rPr>
              <a:t> at the </a:t>
            </a:r>
            <a:r>
              <a:rPr lang="fr-FR" sz="2000" dirty="0" err="1" smtClean="0">
                <a:sym typeface="Wingdings" panose="05000000000000000000" pitchFamily="2" charset="2"/>
              </a:rPr>
              <a:t>various</a:t>
            </a:r>
            <a:r>
              <a:rPr lang="fr-FR" sz="2000" dirty="0" smtClean="0"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ym typeface="Wingdings" panose="05000000000000000000" pitchFamily="2" charset="2"/>
              </a:rPr>
              <a:t>resonance</a:t>
            </a:r>
            <a:r>
              <a:rPr lang="fr-FR" sz="2000" dirty="0" smtClean="0"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ym typeface="Wingdings" panose="05000000000000000000" pitchFamily="2" charset="2"/>
              </a:rPr>
              <a:t>frequencies</a:t>
            </a:r>
            <a:r>
              <a:rPr lang="fr-FR" sz="2000" dirty="0" smtClean="0">
                <a:sym typeface="Wingdings" panose="05000000000000000000" pitchFamily="2" charset="2"/>
              </a:rPr>
              <a:t> once the source stops</a:t>
            </a:r>
          </a:p>
          <a:p>
            <a:pPr marL="457200" lvl="1" indent="0">
              <a:buNone/>
            </a:pPr>
            <a:endParaRPr lang="fr-FR" sz="2000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fr-FR" sz="2000" dirty="0" smtClean="0">
                <a:sym typeface="Wingdings" panose="05000000000000000000" pitchFamily="2" charset="2"/>
              </a:rPr>
              <a:t> </a:t>
            </a:r>
            <a:r>
              <a:rPr lang="fr-FR" sz="2000" dirty="0" err="1" smtClean="0">
                <a:sym typeface="Wingdings" panose="05000000000000000000" pitchFamily="2" charset="2"/>
              </a:rPr>
              <a:t>definition</a:t>
            </a:r>
            <a:r>
              <a:rPr lang="fr-FR" sz="2000" dirty="0" smtClean="0">
                <a:sym typeface="Wingdings" panose="05000000000000000000" pitchFamily="2" charset="2"/>
              </a:rPr>
              <a:t> of MT</a:t>
            </a:r>
            <a:r>
              <a:rPr lang="fr-FR" sz="2000" baseline="-25000" dirty="0" smtClean="0">
                <a:sym typeface="Wingdings" panose="05000000000000000000" pitchFamily="2" charset="2"/>
              </a:rPr>
              <a:t>60</a:t>
            </a:r>
            <a:r>
              <a:rPr lang="fr-FR" sz="2000" dirty="0" smtClean="0">
                <a:sym typeface="Wingdings" panose="05000000000000000000" pitchFamily="2" charset="2"/>
              </a:rPr>
              <a:t> – </a:t>
            </a:r>
            <a:r>
              <a:rPr lang="fr-FR" sz="2000" dirty="0" err="1" smtClean="0">
                <a:sym typeface="Wingdings" panose="05000000000000000000" pitchFamily="2" charset="2"/>
              </a:rPr>
              <a:t>may</a:t>
            </a:r>
            <a:r>
              <a:rPr lang="fr-FR" sz="2000" dirty="0" smtClean="0"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ym typeface="Wingdings" panose="05000000000000000000" pitchFamily="2" charset="2"/>
              </a:rPr>
              <a:t>strongly</a:t>
            </a:r>
            <a:r>
              <a:rPr lang="fr-FR" sz="2000" dirty="0" smtClean="0"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ym typeface="Wingdings" panose="05000000000000000000" pitchFamily="2" charset="2"/>
              </a:rPr>
              <a:t>vary</a:t>
            </a:r>
            <a:r>
              <a:rPr lang="fr-FR" sz="2000" dirty="0" smtClean="0"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ym typeface="Wingdings" panose="05000000000000000000" pitchFamily="2" charset="2"/>
              </a:rPr>
              <a:t>with</a:t>
            </a:r>
            <a:r>
              <a:rPr lang="fr-FR" sz="2000" dirty="0" smtClean="0"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ym typeface="Wingdings" panose="05000000000000000000" pitchFamily="2" charset="2"/>
              </a:rPr>
              <a:t>frequency</a:t>
            </a:r>
            <a:endParaRPr lang="fr-FR" sz="2000" dirty="0" smtClean="0"/>
          </a:p>
          <a:p>
            <a:pPr marL="457200" lvl="1" indent="0">
              <a:buNone/>
            </a:pPr>
            <a:endParaRPr lang="fr-FR" dirty="0" smtClean="0"/>
          </a:p>
          <a:p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925" y="3448619"/>
            <a:ext cx="3842224" cy="2904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8753" y="3477195"/>
            <a:ext cx="3916171" cy="2931893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269836"/>
              </p:ext>
            </p:extLst>
          </p:nvPr>
        </p:nvGraphicFramePr>
        <p:xfrm>
          <a:off x="6802746" y="2444031"/>
          <a:ext cx="1972765" cy="746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Equation" r:id="rId5" imgW="1155600" imgH="431640" progId="Equation.DSMT4">
                  <p:embed/>
                </p:oleObj>
              </mc:Choice>
              <mc:Fallback>
                <p:oleObj name="Equation" r:id="rId5" imgW="115560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2746" y="2444031"/>
                        <a:ext cx="1972765" cy="7465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666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Problem</a:t>
            </a:r>
            <a:r>
              <a:rPr lang="fr-FR" dirty="0" smtClean="0"/>
              <a:t>(s)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err="1" smtClean="0"/>
              <a:t>Low</a:t>
            </a:r>
            <a:r>
              <a:rPr lang="fr-FR" dirty="0" err="1" smtClean="0"/>
              <a:t>-frequency</a:t>
            </a:r>
            <a:r>
              <a:rPr lang="fr-FR" dirty="0" smtClean="0"/>
              <a:t> noise issue</a:t>
            </a:r>
            <a:endParaRPr lang="fr-FR" sz="2800" dirty="0"/>
          </a:p>
        </p:txBody>
      </p:sp>
      <p:pic>
        <p:nvPicPr>
          <p:cNvPr id="8" name="Espace réservé pour une image  12" descr="flyover-modal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9723" y="2409080"/>
            <a:ext cx="5544864" cy="4031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19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Problem</a:t>
            </a:r>
            <a:r>
              <a:rPr lang="fr-FR" dirty="0" smtClean="0"/>
              <a:t>(s)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Music </a:t>
            </a:r>
            <a:r>
              <a:rPr lang="fr-FR" sz="2800" dirty="0" err="1" smtClean="0"/>
              <a:t>rendering</a:t>
            </a:r>
            <a:r>
              <a:rPr lang="fr-FR" sz="2800" dirty="0" smtClean="0"/>
              <a:t> issue in the </a:t>
            </a:r>
            <a:r>
              <a:rPr lang="fr-FR" sz="2800" dirty="0" err="1" smtClean="0"/>
              <a:t>low-frequency</a:t>
            </a:r>
            <a:r>
              <a:rPr lang="fr-FR" sz="2800" dirty="0" smtClean="0"/>
              <a:t> range</a:t>
            </a:r>
            <a:endParaRPr lang="fr-FR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885" y="2384092"/>
            <a:ext cx="5343525" cy="4000500"/>
          </a:xfrm>
          <a:prstGeom prst="rect">
            <a:avLst/>
          </a:prstGeom>
        </p:spPr>
      </p:pic>
      <p:pic>
        <p:nvPicPr>
          <p:cNvPr id="5" name="Fever - Peggy Lee_intro - bass boost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48990" y="2742063"/>
            <a:ext cx="609600" cy="609600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8</a:t>
            </a:fld>
            <a:endParaRPr lang="en-US"/>
          </a:p>
        </p:txBody>
      </p:sp>
      <p:pic>
        <p:nvPicPr>
          <p:cNvPr id="11" name="Fever - Peggy Lee_intro_reverb2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76286" y="46425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7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3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Problem</a:t>
            </a:r>
            <a:r>
              <a:rPr lang="fr-FR" dirty="0" smtClean="0"/>
              <a:t>(s)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State of the art </a:t>
            </a:r>
            <a:r>
              <a:rPr lang="fr-FR" dirty="0" err="1" smtClean="0"/>
              <a:t>sound</a:t>
            </a:r>
            <a:r>
              <a:rPr lang="fr-FR" dirty="0" smtClean="0"/>
              <a:t> </a:t>
            </a:r>
            <a:r>
              <a:rPr lang="fr-FR" dirty="0" err="1" smtClean="0"/>
              <a:t>absorbers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>
                <a:sym typeface="Wingdings" panose="05000000000000000000" pitchFamily="2" charset="2"/>
              </a:rPr>
              <a:t>	</a:t>
            </a:r>
            <a:r>
              <a:rPr lang="fr-FR" dirty="0" err="1" smtClean="0">
                <a:sym typeface="Wingdings" panose="05000000000000000000" pitchFamily="2" charset="2"/>
              </a:rPr>
              <a:t>totally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smtClean="0"/>
              <a:t>inefficient in the LF range (</a:t>
            </a:r>
            <a:r>
              <a:rPr lang="fr-FR" dirty="0" err="1" smtClean="0"/>
              <a:t>see</a:t>
            </a:r>
            <a:r>
              <a:rPr lang="fr-FR" dirty="0" smtClean="0"/>
              <a:t> </a:t>
            </a:r>
            <a:r>
              <a:rPr lang="fr-FR" dirty="0" smtClean="0">
                <a:latin typeface="Symbol" panose="05050102010706020507" pitchFamily="18" charset="2"/>
                <a:sym typeface="Symbol"/>
              </a:rPr>
              <a:t></a:t>
            </a:r>
            <a:r>
              <a:rPr lang="fr-FR" dirty="0" smtClean="0"/>
              <a:t>/4 </a:t>
            </a:r>
            <a:r>
              <a:rPr lang="fr-FR" dirty="0" err="1" smtClean="0"/>
              <a:t>rule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8862" y="3362560"/>
            <a:ext cx="3151462" cy="238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8237" y="3128563"/>
            <a:ext cx="1440160" cy="244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7"/>
          <p:cNvSpPr txBox="1"/>
          <p:nvPr/>
        </p:nvSpPr>
        <p:spPr>
          <a:xfrm>
            <a:off x="6774421" y="3295695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 smtClean="0">
                <a:solidFill>
                  <a:srgbClr val="EA2E7F"/>
                </a:solidFill>
              </a:rPr>
              <a:t>Porous</a:t>
            </a:r>
            <a:r>
              <a:rPr lang="fr-FR" sz="1200" b="1" dirty="0" smtClean="0">
                <a:solidFill>
                  <a:srgbClr val="EA2E7F"/>
                </a:solidFill>
              </a:rPr>
              <a:t> </a:t>
            </a:r>
            <a:r>
              <a:rPr lang="fr-FR" sz="1200" b="1" dirty="0" err="1" smtClean="0">
                <a:solidFill>
                  <a:srgbClr val="EA2E7F"/>
                </a:solidFill>
              </a:rPr>
              <a:t>materials</a:t>
            </a:r>
            <a:endParaRPr lang="fr-FR" sz="1200" b="1" dirty="0">
              <a:solidFill>
                <a:srgbClr val="EA2E7F"/>
              </a:solidFill>
            </a:endParaRPr>
          </a:p>
        </p:txBody>
      </p:sp>
      <p:sp>
        <p:nvSpPr>
          <p:cNvPr id="8" name="ZoneTexte 10"/>
          <p:cNvSpPr txBox="1"/>
          <p:nvPr/>
        </p:nvSpPr>
        <p:spPr>
          <a:xfrm>
            <a:off x="6774421" y="5040488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2D852F"/>
                </a:solidFill>
              </a:rPr>
              <a:t>Helmholtz </a:t>
            </a:r>
            <a:r>
              <a:rPr lang="fr-FR" sz="1200" b="1" dirty="0" err="1" smtClean="0">
                <a:solidFill>
                  <a:srgbClr val="2D852F"/>
                </a:solidFill>
              </a:rPr>
              <a:t>resonators</a:t>
            </a:r>
            <a:endParaRPr lang="fr-FR" sz="1200" b="1" dirty="0">
              <a:solidFill>
                <a:srgbClr val="2D852F"/>
              </a:solidFill>
            </a:endParaRPr>
          </a:p>
        </p:txBody>
      </p:sp>
      <p:sp>
        <p:nvSpPr>
          <p:cNvPr id="9" name="ZoneTexte 11"/>
          <p:cNvSpPr txBox="1"/>
          <p:nvPr/>
        </p:nvSpPr>
        <p:spPr>
          <a:xfrm>
            <a:off x="6774421" y="3994400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FF9900"/>
                </a:solidFill>
              </a:rPr>
              <a:t>Panel </a:t>
            </a:r>
            <a:r>
              <a:rPr lang="fr-FR" sz="1200" b="1" dirty="0" err="1" smtClean="0">
                <a:solidFill>
                  <a:srgbClr val="FF9900"/>
                </a:solidFill>
              </a:rPr>
              <a:t>absorbers</a:t>
            </a:r>
            <a:endParaRPr lang="fr-FR" sz="1200" b="1" dirty="0">
              <a:solidFill>
                <a:srgbClr val="FF9900"/>
              </a:solidFill>
            </a:endParaRPr>
          </a:p>
        </p:txBody>
      </p:sp>
      <p:sp>
        <p:nvSpPr>
          <p:cNvPr id="11" name="ZoneTexte 17"/>
          <p:cNvSpPr txBox="1"/>
          <p:nvPr/>
        </p:nvSpPr>
        <p:spPr>
          <a:xfrm>
            <a:off x="498543" y="355411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absorption</a:t>
            </a:r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90919" y="3559046"/>
            <a:ext cx="952281" cy="1913706"/>
          </a:xfrm>
          <a:prstGeom prst="rect">
            <a:avLst/>
          </a:prstGeom>
          <a:solidFill>
            <a:schemeClr val="bg2">
              <a:lumMod val="90000"/>
              <a:alpha val="50196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fr-CH" dirty="0" smtClean="0">
                <a:solidFill>
                  <a:sysClr val="windowText" lastClr="000000"/>
                </a:solidFill>
              </a:rPr>
              <a:t>BF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AES Swiss Section / SSA joint meeting - 09.03.2015</a:t>
            </a:r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7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</TotalTime>
  <Words>1296</Words>
  <Application>Microsoft Office PowerPoint</Application>
  <PresentationFormat>Overhead</PresentationFormat>
  <Paragraphs>309</Paragraphs>
  <Slides>38</Slides>
  <Notes>0</Notes>
  <HiddenSlides>0</HiddenSlides>
  <MMClips>8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Office Theme</vt:lpstr>
      <vt:lpstr>Equation</vt:lpstr>
      <vt:lpstr>Electroacoustic absorbers  low frequency absorption by hybrid sensor/shunt-based impedance control</vt:lpstr>
      <vt:lpstr>Outline</vt:lpstr>
      <vt:lpstr>Context</vt:lpstr>
      <vt:lpstr>Context</vt:lpstr>
      <vt:lpstr>Context</vt:lpstr>
      <vt:lpstr>Context</vt:lpstr>
      <vt:lpstr>Problem(s)</vt:lpstr>
      <vt:lpstr>Problem(s)</vt:lpstr>
      <vt:lpstr>Problem(s)</vt:lpstr>
      <vt:lpstr>Problem(s)</vt:lpstr>
      <vt:lpstr>Electroacoustic Absorbers presentation</vt:lpstr>
      <vt:lpstr>Electroacoustic absorbers</vt:lpstr>
      <vt:lpstr>Electroacoustic absorbers</vt:lpstr>
      <vt:lpstr>Electroacoustic absorbers</vt:lpstr>
      <vt:lpstr>Electroacoustic absorbers</vt:lpstr>
      <vt:lpstr>Electroacoustic absorbers</vt:lpstr>
      <vt:lpstr>Design Methodology for room modal damping</vt:lpstr>
      <vt:lpstr>1. FEM simulation</vt:lpstr>
      <vt:lpstr>2. Optimal acoustic resistance</vt:lpstr>
      <vt:lpstr>2. Optimal acoustic resistance</vt:lpstr>
      <vt:lpstr>2. Optimal acoustic resistance</vt:lpstr>
      <vt:lpstr>3. Impedance specification</vt:lpstr>
      <vt:lpstr>4. Implementation</vt:lpstr>
      <vt:lpstr>Experimental validation of room modes damping</vt:lpstr>
      <vt:lpstr>Experimental assessment</vt:lpstr>
      <vt:lpstr>Experimental assessment </vt:lpstr>
      <vt:lpstr>Experimental setup</vt:lpstr>
      <vt:lpstr>1. Frequency response</vt:lpstr>
      <vt:lpstr>1. Frequency response</vt:lpstr>
      <vt:lpstr>2. Modal decay time</vt:lpstr>
      <vt:lpstr>2. Modal decay time</vt:lpstr>
      <vt:lpstr>2. Modal decay time</vt:lpstr>
      <vt:lpstr>2. Modal decay time</vt:lpstr>
      <vt:lpstr>3. Music rendering</vt:lpstr>
      <vt:lpstr>4. Kick drum</vt:lpstr>
      <vt:lpstr>Conclusions</vt:lpstr>
      <vt:lpstr>Conclusions</vt:lpstr>
      <vt:lpstr>Thank you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Cuschieri</dc:creator>
  <cp:lastModifiedBy>Lissek Hervé</cp:lastModifiedBy>
  <cp:revision>67</cp:revision>
  <dcterms:created xsi:type="dcterms:W3CDTF">2015-06-24T01:51:51Z</dcterms:created>
  <dcterms:modified xsi:type="dcterms:W3CDTF">2015-09-04T10:06:23Z</dcterms:modified>
</cp:coreProperties>
</file>