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3" r:id="rId4"/>
    <p:sldId id="274" r:id="rId5"/>
    <p:sldId id="259" r:id="rId6"/>
    <p:sldId id="261" r:id="rId7"/>
    <p:sldId id="277" r:id="rId8"/>
    <p:sldId id="264" r:id="rId9"/>
    <p:sldId id="265" r:id="rId10"/>
    <p:sldId id="266" r:id="rId11"/>
    <p:sldId id="276" r:id="rId12"/>
    <p:sldId id="27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1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6939-2A3C-EA43-A3DD-7E084D4BF59E}" type="datetimeFigureOut">
              <a:rPr lang="en-US" smtClean="0"/>
              <a:t>03/09/15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050F8-4F82-DA46-90E5-CB1193DAD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35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E1D0-1F35-457F-8199-DEA5FEB5BE50}" type="datetimeFigureOut">
              <a:rPr lang="fr-CH" smtClean="0"/>
              <a:t>03/09/15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A177F-D5F3-4EE1-B5F7-620B7EAAF8F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390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DF40C-2E7E-4ED0-AAA0-8E015B0AD1E4}" type="datetime4">
              <a:rPr lang="en-US" smtClean="0"/>
              <a:t>September 3,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39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1520" y="6363864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CB11529B-A8CC-9A4A-BA8B-251A31C86DF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AVAA_01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" r="52537"/>
          <a:stretch/>
        </p:blipFill>
        <p:spPr>
          <a:xfrm>
            <a:off x="8262858" y="6010813"/>
            <a:ext cx="735700" cy="73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3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4956" y="137902"/>
            <a:ext cx="7779796" cy="732208"/>
          </a:xfrm>
          <a:prstGeom prst="roundRect">
            <a:avLst>
              <a:gd name="adj" fmla="val 10243"/>
            </a:avLst>
          </a:prstGeom>
          <a:noFill/>
          <a:ln w="38100" cmpd="sng">
            <a:solidFill>
              <a:srgbClr val="31181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2644" y="223429"/>
            <a:ext cx="7574116" cy="5526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118112"/>
            <a:ext cx="8721638" cy="5238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52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2416E-0DD5-4E74-98F3-3CD01DC12852}" type="datetime4">
              <a:rPr lang="en-US" smtClean="0"/>
              <a:t>September 3,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39558" y="63638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D638-1865-A449-8C4E-80243E7E378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PSI_LOGO_PANTONE.eps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7902"/>
            <a:ext cx="747702" cy="859692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-1270000" y="36104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30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57351" y="223429"/>
            <a:ext cx="7574116" cy="5526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282644" y="223429"/>
            <a:ext cx="7574116" cy="5526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Active Velocity Acoustic Absorber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19600" y="2032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4" name="Picture 3" descr="AVAA_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900" y="2809906"/>
            <a:ext cx="4276560" cy="201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23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Auditory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900" dirty="0" smtClean="0"/>
              <a:t>A specific mode influences the auditory perception in time, frequency and space.</a:t>
            </a:r>
            <a:endParaRPr lang="en-GB" sz="19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581606" y="1640430"/>
            <a:ext cx="3809172" cy="1453016"/>
            <a:chOff x="581606" y="1640430"/>
            <a:chExt cx="3809172" cy="1453016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256010" y="1640680"/>
              <a:ext cx="0" cy="1286934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lg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268710" y="2930224"/>
              <a:ext cx="2680990" cy="2786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lg"/>
              <a:tailEnd type="arrow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81606" y="1640430"/>
              <a:ext cx="7196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SPL</a:t>
              </a:r>
              <a:endParaRPr lang="en-US" sz="1600" i="1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1259632" y="1988840"/>
              <a:ext cx="2309068" cy="969252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lg"/>
              <a:tailEnd type="non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671112" y="2754892"/>
              <a:ext cx="7196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/>
                <a:t>t</a:t>
              </a: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536344" y="3174024"/>
            <a:ext cx="3884879" cy="1559632"/>
            <a:chOff x="536344" y="3127369"/>
            <a:chExt cx="3884879" cy="1559632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1281410" y="3266280"/>
              <a:ext cx="0" cy="1286934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lg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281410" y="4555824"/>
              <a:ext cx="266829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lg"/>
              <a:tailEnd type="arrow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36344" y="3127369"/>
              <a:ext cx="7196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SPL</a:t>
              </a:r>
              <a:endParaRPr lang="en-US" sz="1600" i="1" dirty="0"/>
            </a:p>
          </p:txBody>
        </p:sp>
        <p:sp>
          <p:nvSpPr>
            <p:cNvPr id="42" name="Freeform 41"/>
            <p:cNvSpPr/>
            <p:nvPr/>
          </p:nvSpPr>
          <p:spPr>
            <a:xfrm rot="10800000" flipH="1">
              <a:off x="1283512" y="3223956"/>
              <a:ext cx="368300" cy="698502"/>
            </a:xfrm>
            <a:custGeom>
              <a:avLst/>
              <a:gdLst>
                <a:gd name="connsiteX0" fmla="*/ 0 w 685800"/>
                <a:gd name="connsiteY0" fmla="*/ 0 h 723900"/>
                <a:gd name="connsiteX1" fmla="*/ 571500 w 685800"/>
                <a:gd name="connsiteY1" fmla="*/ 190500 h 723900"/>
                <a:gd name="connsiteX2" fmla="*/ 685800 w 685800"/>
                <a:gd name="connsiteY2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723900">
                  <a:moveTo>
                    <a:pt x="0" y="0"/>
                  </a:moveTo>
                  <a:cubicBezTo>
                    <a:pt x="228600" y="34925"/>
                    <a:pt x="457200" y="69850"/>
                    <a:pt x="571500" y="190500"/>
                  </a:cubicBezTo>
                  <a:cubicBezTo>
                    <a:pt x="685800" y="311150"/>
                    <a:pt x="685800" y="723900"/>
                    <a:pt x="685800" y="72390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rot="10800000">
              <a:off x="1651812" y="3204909"/>
              <a:ext cx="501650" cy="723900"/>
            </a:xfrm>
            <a:custGeom>
              <a:avLst/>
              <a:gdLst>
                <a:gd name="connsiteX0" fmla="*/ 0 w 685800"/>
                <a:gd name="connsiteY0" fmla="*/ 0 h 723900"/>
                <a:gd name="connsiteX1" fmla="*/ 571500 w 685800"/>
                <a:gd name="connsiteY1" fmla="*/ 190500 h 723900"/>
                <a:gd name="connsiteX2" fmla="*/ 685800 w 685800"/>
                <a:gd name="connsiteY2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723900">
                  <a:moveTo>
                    <a:pt x="0" y="0"/>
                  </a:moveTo>
                  <a:cubicBezTo>
                    <a:pt x="228600" y="34925"/>
                    <a:pt x="457200" y="69850"/>
                    <a:pt x="571500" y="190500"/>
                  </a:cubicBezTo>
                  <a:cubicBezTo>
                    <a:pt x="685800" y="311150"/>
                    <a:pt x="685800" y="723900"/>
                    <a:pt x="685800" y="72390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153462" y="3928809"/>
              <a:ext cx="400050" cy="507999"/>
            </a:xfrm>
            <a:custGeom>
              <a:avLst/>
              <a:gdLst>
                <a:gd name="connsiteX0" fmla="*/ 0 w 685800"/>
                <a:gd name="connsiteY0" fmla="*/ 0 h 723900"/>
                <a:gd name="connsiteX1" fmla="*/ 571500 w 685800"/>
                <a:gd name="connsiteY1" fmla="*/ 190500 h 723900"/>
                <a:gd name="connsiteX2" fmla="*/ 685800 w 685800"/>
                <a:gd name="connsiteY2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723900">
                  <a:moveTo>
                    <a:pt x="0" y="0"/>
                  </a:moveTo>
                  <a:cubicBezTo>
                    <a:pt x="228600" y="34925"/>
                    <a:pt x="457200" y="69850"/>
                    <a:pt x="571500" y="190500"/>
                  </a:cubicBezTo>
                  <a:cubicBezTo>
                    <a:pt x="685800" y="311150"/>
                    <a:pt x="685800" y="723900"/>
                    <a:pt x="685800" y="72390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 flipH="1">
              <a:off x="2553512" y="3916109"/>
              <a:ext cx="1104900" cy="450850"/>
            </a:xfrm>
            <a:custGeom>
              <a:avLst/>
              <a:gdLst>
                <a:gd name="connsiteX0" fmla="*/ 0 w 685800"/>
                <a:gd name="connsiteY0" fmla="*/ 0 h 723900"/>
                <a:gd name="connsiteX1" fmla="*/ 571500 w 685800"/>
                <a:gd name="connsiteY1" fmla="*/ 190500 h 723900"/>
                <a:gd name="connsiteX2" fmla="*/ 685800 w 685800"/>
                <a:gd name="connsiteY2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5800" h="723900">
                  <a:moveTo>
                    <a:pt x="0" y="0"/>
                  </a:moveTo>
                  <a:cubicBezTo>
                    <a:pt x="228600" y="34925"/>
                    <a:pt x="457200" y="69850"/>
                    <a:pt x="571500" y="190500"/>
                  </a:cubicBezTo>
                  <a:cubicBezTo>
                    <a:pt x="685800" y="311150"/>
                    <a:pt x="685800" y="723900"/>
                    <a:pt x="685800" y="723900"/>
                  </a:cubicBezTo>
                </a:path>
              </a:pathLst>
            </a:cu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701557" y="4348447"/>
              <a:ext cx="71966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f</a:t>
              </a:r>
              <a:endParaRPr lang="en-US" sz="1600" i="1" dirty="0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1251666" y="5061148"/>
            <a:ext cx="2840457" cy="1481442"/>
            <a:chOff x="1251666" y="5061148"/>
            <a:chExt cx="2840457" cy="1481442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6724" y="5445224"/>
              <a:ext cx="500057" cy="854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1666" y="5445224"/>
              <a:ext cx="800291" cy="622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2" name="Straight Connector 61"/>
            <p:cNvCxnSpPr/>
            <p:nvPr/>
          </p:nvCxnSpPr>
          <p:spPr>
            <a:xfrm>
              <a:off x="2153462" y="5815126"/>
              <a:ext cx="742138" cy="0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937579" y="5061148"/>
              <a:ext cx="193269" cy="384076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3584488" y="6158514"/>
              <a:ext cx="193269" cy="384076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4500000">
              <a:off x="3660259" y="5110141"/>
              <a:ext cx="193269" cy="384076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5300000">
              <a:off x="2798965" y="6164312"/>
              <a:ext cx="193269" cy="384076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3671113" y="5815126"/>
              <a:ext cx="421010" cy="10141"/>
            </a:xfrm>
            <a:prstGeom prst="line">
              <a:avLst/>
            </a:prstGeom>
            <a:ln w="76200" cmpd="sng">
              <a:solidFill>
                <a:srgbClr val="000000"/>
              </a:solidFill>
              <a:headEnd type="none" w="med" len="lg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Content Placeholder 2"/>
          <p:cNvSpPr txBox="1">
            <a:spLocks/>
          </p:cNvSpPr>
          <p:nvPr/>
        </p:nvSpPr>
        <p:spPr>
          <a:xfrm>
            <a:off x="4855391" y="1927750"/>
            <a:ext cx="3487816" cy="1002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 smtClean="0"/>
              <a:t>Time: </a:t>
            </a:r>
          </a:p>
          <a:p>
            <a:pPr marL="0" indent="0">
              <a:buNone/>
            </a:pPr>
            <a:r>
              <a:rPr lang="en-GB" sz="2000" dirty="0" smtClean="0"/>
              <a:t>the pulse is extended.  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4855390" y="3460569"/>
            <a:ext cx="4001369" cy="10024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 smtClean="0"/>
              <a:t>Frequency: </a:t>
            </a:r>
          </a:p>
          <a:p>
            <a:pPr marL="0" indent="0">
              <a:buNone/>
            </a:pPr>
            <a:r>
              <a:rPr lang="en-GB" sz="2000" dirty="0"/>
              <a:t>p</a:t>
            </a:r>
            <a:r>
              <a:rPr lang="en-GB" sz="2000" dirty="0" smtClean="0"/>
              <a:t>ressure “peaks” create “keynote”,</a:t>
            </a:r>
            <a:br>
              <a:rPr lang="en-GB" sz="2000" dirty="0" smtClean="0"/>
            </a:br>
            <a:r>
              <a:rPr lang="en-GB" sz="2000" dirty="0" smtClean="0"/>
              <a:t>pressure “nulls” reduce homogeneity.</a:t>
            </a:r>
            <a:endParaRPr lang="en-GB" sz="2000" dirty="0"/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4855391" y="5003221"/>
            <a:ext cx="4117768" cy="10024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 smtClean="0"/>
              <a:t>Space: </a:t>
            </a:r>
          </a:p>
          <a:p>
            <a:pPr marL="0" indent="0">
              <a:buNone/>
            </a:pPr>
            <a:r>
              <a:rPr lang="en-GB" sz="2000" dirty="0"/>
              <a:t>s</a:t>
            </a:r>
            <a:r>
              <a:rPr lang="en-GB" sz="2000" dirty="0" smtClean="0"/>
              <a:t>ound is perceived as a hum coming from everywhere and nowhere. </a:t>
            </a:r>
            <a:endParaRPr lang="en-GB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91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Auditory perception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GB" sz="2400" dirty="0" smtClean="0"/>
              <a:t>Listening close to the AVAA allows to confirm that </a:t>
            </a:r>
            <a:br>
              <a:rPr lang="en-GB" sz="2400" dirty="0" smtClean="0"/>
            </a:br>
            <a:r>
              <a:rPr lang="en-GB" sz="2400" dirty="0" smtClean="0"/>
              <a:t>no noise is emitted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To not be dominant, the extinction time of the natural modes must be similar to the reverberation time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/>
              <a:t>An equalizer, although efficient only on the reproductive system, can also </a:t>
            </a:r>
            <a:r>
              <a:rPr lang="en-GB" sz="2400" dirty="0" smtClean="0"/>
              <a:t>help other </a:t>
            </a:r>
            <a:r>
              <a:rPr lang="en-GB" sz="2400" dirty="0"/>
              <a:t>phenomena than the </a:t>
            </a:r>
            <a:r>
              <a:rPr lang="en-GB" sz="2400" dirty="0" smtClean="0"/>
              <a:t>standing waves</a:t>
            </a:r>
            <a:endParaRPr lang="en-GB" sz="2400" dirty="0"/>
          </a:p>
          <a:p>
            <a:endParaRPr lang="en-GB" sz="18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7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Auditory perception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3600" dirty="0" smtClean="0"/>
              <a:t>Thank you for your attention</a:t>
            </a:r>
            <a:endParaRPr lang="en-GB" sz="3600" dirty="0"/>
          </a:p>
          <a:p>
            <a:endParaRPr lang="en-GB" sz="18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48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is the AVAA necessary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82700"/>
            <a:ext cx="8721638" cy="50736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combination of reverb during recording and during reproduction must not exceed the reverb desired by the author of the acoustic message.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89100" y="2400300"/>
            <a:ext cx="0" cy="3149600"/>
          </a:xfrm>
          <a:prstGeom prst="line">
            <a:avLst/>
          </a:prstGeom>
          <a:ln>
            <a:solidFill>
              <a:schemeClr val="tx1"/>
            </a:solidFill>
            <a:headEnd type="arrow" w="med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89100" y="5549900"/>
            <a:ext cx="5194300" cy="0"/>
          </a:xfrm>
          <a:prstGeom prst="line">
            <a:avLst/>
          </a:prstGeom>
          <a:ln>
            <a:solidFill>
              <a:schemeClr val="tx1"/>
            </a:solidFill>
            <a:headEnd type="none" w="med" len="lg"/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689100" y="3136900"/>
            <a:ext cx="2413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02100" y="3136900"/>
            <a:ext cx="1092200" cy="24130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02100" y="3136900"/>
            <a:ext cx="98425" cy="7493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200525" y="3886200"/>
            <a:ext cx="2228851" cy="16637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19795957">
            <a:off x="4873964" y="2688069"/>
            <a:ext cx="849847" cy="3296655"/>
          </a:xfrm>
          <a:custGeom>
            <a:avLst/>
            <a:gdLst>
              <a:gd name="connsiteX0" fmla="*/ 0 w 2082800"/>
              <a:gd name="connsiteY0" fmla="*/ 0 h 2426197"/>
              <a:gd name="connsiteX1" fmla="*/ 457200 w 2082800"/>
              <a:gd name="connsiteY1" fmla="*/ 1092200 h 2426197"/>
              <a:gd name="connsiteX2" fmla="*/ 2082800 w 2082800"/>
              <a:gd name="connsiteY2" fmla="*/ 2425700 h 242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2426197">
                <a:moveTo>
                  <a:pt x="0" y="0"/>
                </a:moveTo>
                <a:cubicBezTo>
                  <a:pt x="55033" y="343958"/>
                  <a:pt x="110067" y="687917"/>
                  <a:pt x="457200" y="1092200"/>
                </a:cubicBezTo>
                <a:cubicBezTo>
                  <a:pt x="804333" y="1496483"/>
                  <a:pt x="1877483" y="2451100"/>
                  <a:pt x="2082800" y="2425700"/>
                </a:cubicBez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00846" y="3282539"/>
            <a:ext cx="35433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total </a:t>
            </a:r>
            <a:r>
              <a:rPr lang="en-US" sz="1600" dirty="0">
                <a:solidFill>
                  <a:srgbClr val="FF0000"/>
                </a:solidFill>
              </a:rPr>
              <a:t>perceived reverb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33073" y="4785346"/>
            <a:ext cx="29083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reverb of reproduction room</a:t>
            </a:r>
            <a:endParaRPr lang="en-US" sz="16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597400" y="4864101"/>
            <a:ext cx="254000" cy="101599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492356" y="3763432"/>
            <a:ext cx="3438467" cy="6914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 smtClean="0"/>
              <a:t>reverb recorded at</a:t>
            </a:r>
            <a:br>
              <a:rPr lang="en-US" sz="1600" dirty="0" smtClean="0"/>
            </a:br>
            <a:r>
              <a:rPr lang="en-US" sz="1600" dirty="0" smtClean="0"/>
              <a:t>distance &lt; acoustic radius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(sub-critical distance)</a:t>
            </a:r>
            <a:endParaRPr lang="en-US" sz="1600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4741329" y="4012165"/>
            <a:ext cx="752532" cy="246565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564118" y="3496533"/>
            <a:ext cx="752532" cy="246565"/>
          </a:xfrm>
          <a:prstGeom prst="line">
            <a:avLst/>
          </a:prstGeom>
          <a:ln w="9525">
            <a:solidFill>
              <a:srgbClr val="FF0000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83400" y="5380623"/>
            <a:ext cx="71966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time</a:t>
            </a:r>
            <a:endParaRPr lang="en-US" sz="16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1430871" y="2061746"/>
            <a:ext cx="71966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SPL</a:t>
            </a:r>
            <a:endParaRPr lang="en-US" sz="1600" i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9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is the AVAA necessary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a closed space, stationary waves can occur </a:t>
            </a:r>
            <a:r>
              <a:rPr lang="en-US" sz="2000" dirty="0"/>
              <a:t>due to wall reflections.</a:t>
            </a:r>
            <a:endParaRPr lang="en-US" sz="2000" dirty="0" smtClean="0"/>
          </a:p>
          <a:p>
            <a:r>
              <a:rPr lang="en-US" sz="2000" dirty="0" smtClean="0"/>
              <a:t>A simple “axial mode” is a reverberation where the </a:t>
            </a:r>
            <a:r>
              <a:rPr lang="en-US" sz="2000" dirty="0"/>
              <a:t>room’s dimensions (</a:t>
            </a:r>
            <a:r>
              <a:rPr lang="en-US" sz="2000" dirty="0" smtClean="0"/>
              <a:t>L) contain an integer number of half wave length (</a:t>
            </a:r>
            <a:r>
              <a:rPr lang="en-US" sz="2000" dirty="0" smtClean="0">
                <a:latin typeface="Symbol" charset="2"/>
                <a:cs typeface="Symbol" charset="2"/>
              </a:rPr>
              <a:t>l</a:t>
            </a:r>
            <a:r>
              <a:rPr lang="en-US" sz="2000" dirty="0" smtClean="0">
                <a:latin typeface="Colibri"/>
                <a:cs typeface="Colibri"/>
              </a:rPr>
              <a:t>/2).</a:t>
            </a:r>
          </a:p>
          <a:p>
            <a:endParaRPr lang="en-US" sz="2000" dirty="0" smtClean="0">
              <a:latin typeface="Colibri"/>
              <a:cs typeface="Colibri"/>
            </a:endParaRPr>
          </a:p>
          <a:p>
            <a:endParaRPr lang="en-US" sz="2000" dirty="0">
              <a:latin typeface="Colibri"/>
            </a:endParaRPr>
          </a:p>
          <a:p>
            <a:endParaRPr lang="en-US" sz="2000" dirty="0">
              <a:latin typeface="Colibri"/>
            </a:endParaRPr>
          </a:p>
          <a:p>
            <a:endParaRPr lang="en-US" sz="2000" dirty="0" smtClean="0">
              <a:latin typeface="Colibri"/>
            </a:endParaRPr>
          </a:p>
          <a:p>
            <a:endParaRPr lang="en-US" sz="2000" dirty="0">
              <a:latin typeface="Colibri"/>
            </a:endParaRPr>
          </a:p>
          <a:p>
            <a:endParaRPr lang="en-US" sz="2000" dirty="0" smtClean="0">
              <a:latin typeface="Colibri"/>
            </a:endParaRPr>
          </a:p>
          <a:p>
            <a:endParaRPr lang="en-US" sz="2000" dirty="0">
              <a:latin typeface="Colibri"/>
            </a:endParaRPr>
          </a:p>
          <a:p>
            <a:pPr marL="0" indent="0">
              <a:buNone/>
            </a:pPr>
            <a:r>
              <a:rPr lang="en-US" sz="2000" b="1" i="1" dirty="0" smtClean="0"/>
              <a:t>                   wave acoustic velocity              and              wave acoustic pressure 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</a:t>
            </a:r>
          </a:p>
          <a:p>
            <a:pPr marL="0" indent="0">
              <a:buNone/>
            </a:pPr>
            <a:r>
              <a:rPr lang="en-US" sz="2000" b="1" i="1" dirty="0"/>
              <a:t> </a:t>
            </a:r>
            <a:r>
              <a:rPr lang="en-US" sz="2000" b="1" i="1" dirty="0" smtClean="0"/>
              <a:t>  On a wall, the acoustic pressure is maximal and acoustic velocity minimal.</a:t>
            </a:r>
            <a:endParaRPr lang="en-US" sz="2000" b="1" i="1" dirty="0"/>
          </a:p>
        </p:txBody>
      </p:sp>
      <p:grpSp>
        <p:nvGrpSpPr>
          <p:cNvPr id="12" name="Groupe 11"/>
          <p:cNvGrpSpPr/>
          <p:nvPr/>
        </p:nvGrpSpPr>
        <p:grpSpPr>
          <a:xfrm>
            <a:off x="1438858" y="2194803"/>
            <a:ext cx="6266284" cy="2404028"/>
            <a:chOff x="858416" y="2194803"/>
            <a:chExt cx="6266284" cy="2404028"/>
          </a:xfrm>
        </p:grpSpPr>
        <p:grpSp>
          <p:nvGrpSpPr>
            <p:cNvPr id="2051" name="Groupe 2050"/>
            <p:cNvGrpSpPr/>
            <p:nvPr/>
          </p:nvGrpSpPr>
          <p:grpSpPr>
            <a:xfrm>
              <a:off x="858416" y="2194803"/>
              <a:ext cx="6266284" cy="2404028"/>
              <a:chOff x="854777" y="2353587"/>
              <a:chExt cx="6570168" cy="2990997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854777" y="2353587"/>
                <a:ext cx="3983921" cy="2930681"/>
                <a:chOff x="2136719" y="1807376"/>
                <a:chExt cx="5030172" cy="3909746"/>
              </a:xfrm>
            </p:grpSpPr>
            <p:pic>
              <p:nvPicPr>
                <p:cNvPr id="2050" name="Picture 2" descr="F:\Users\Relec\Dropbox\RELEC - Ops\R&amp;D\AVAA\Presentation\1_b_modes.bmp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4357" y="2480210"/>
                  <a:ext cx="2182812" cy="323691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5392638" y="2772894"/>
                  <a:ext cx="1574801" cy="6130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cs typeface="Symbol" charset="2"/>
                    </a:rPr>
                    <a:t>L =</a:t>
                  </a:r>
                  <a:r>
                    <a:rPr lang="en-US" dirty="0" smtClean="0">
                      <a:latin typeface="Symbol" charset="2"/>
                      <a:cs typeface="Symbol" charset="2"/>
                    </a:rPr>
                    <a:t> (l</a:t>
                  </a:r>
                  <a:r>
                    <a:rPr lang="en-US" dirty="0" smtClean="0">
                      <a:latin typeface="Colibri"/>
                      <a:cs typeface="Colibri"/>
                    </a:rPr>
                    <a:t>/2) </a:t>
                  </a:r>
                  <a:endParaRPr lang="en-US" dirty="0">
                    <a:latin typeface="Colibri"/>
                    <a:cs typeface="Colibri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392637" y="3876093"/>
                  <a:ext cx="1774254" cy="6130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Colibri"/>
                      <a:cs typeface="Colibri"/>
                    </a:rPr>
                    <a:t>L = 2(</a:t>
                  </a:r>
                  <a:r>
                    <a:rPr lang="en-US" dirty="0" smtClean="0">
                      <a:latin typeface="Symbol" charset="2"/>
                      <a:cs typeface="Symbol" charset="2"/>
                    </a:rPr>
                    <a:t>l</a:t>
                  </a:r>
                  <a:r>
                    <a:rPr lang="en-US" dirty="0" smtClean="0">
                      <a:latin typeface="Colibri"/>
                      <a:cs typeface="Colibri"/>
                    </a:rPr>
                    <a:t>/2)</a:t>
                  </a:r>
                  <a:endParaRPr lang="en-US" dirty="0">
                    <a:latin typeface="Colibri"/>
                    <a:cs typeface="Colibri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392638" y="4923430"/>
                  <a:ext cx="1774253" cy="6130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Colibri"/>
                      <a:cs typeface="Colibri"/>
                    </a:rPr>
                    <a:t>L = 3(</a:t>
                  </a:r>
                  <a:r>
                    <a:rPr lang="en-US" dirty="0" smtClean="0">
                      <a:latin typeface="Symbol" charset="2"/>
                      <a:cs typeface="Symbol" charset="2"/>
                    </a:rPr>
                    <a:t>l</a:t>
                  </a:r>
                  <a:r>
                    <a:rPr lang="en-US" dirty="0" smtClean="0">
                      <a:latin typeface="Colibri"/>
                      <a:cs typeface="Colibri"/>
                    </a:rPr>
                    <a:t>/2 )</a:t>
                  </a:r>
                  <a:endParaRPr lang="en-US" dirty="0">
                    <a:latin typeface="Colibri"/>
                    <a:cs typeface="Colibri"/>
                  </a:endParaRPr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4128512" y="2641600"/>
                  <a:ext cx="0" cy="74506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triangle" w="med" len="lg"/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3676613" y="1807376"/>
                  <a:ext cx="962677" cy="53377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latin typeface="Colibri"/>
                      <a:cs typeface="Colibri"/>
                    </a:rPr>
                    <a:t>L</a:t>
                  </a:r>
                  <a:endParaRPr lang="en-US" sz="2000" dirty="0">
                    <a:latin typeface="Colibri"/>
                    <a:cs typeface="Colibri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236051" y="2775481"/>
                  <a:ext cx="757930" cy="66410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2000" dirty="0" smtClean="0">
                      <a:cs typeface="Symbol" charset="2"/>
                    </a:rPr>
                    <a:t>1st</a:t>
                  </a:r>
                  <a:endParaRPr lang="en-US" sz="2000" dirty="0">
                    <a:cs typeface="Colibri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136719" y="3822763"/>
                  <a:ext cx="857260" cy="66410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2000" dirty="0" smtClean="0">
                      <a:cs typeface="Symbol" charset="2"/>
                    </a:rPr>
                    <a:t>2nd</a:t>
                  </a:r>
                  <a:endParaRPr lang="en-US" sz="2000" dirty="0">
                    <a:cs typeface="Colibri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236051" y="4923429"/>
                  <a:ext cx="757930" cy="66410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2000" dirty="0" smtClean="0">
                      <a:cs typeface="Symbol" charset="2"/>
                    </a:rPr>
                    <a:t>3rd</a:t>
                  </a:r>
                  <a:endParaRPr lang="en-US" sz="2000" dirty="0">
                    <a:cs typeface="Colibri"/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3074357" y="2355154"/>
                  <a:ext cx="2165881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triangle" w="med" len="lg"/>
                  <a:tailEnd type="triangle" w="med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e 18"/>
              <p:cNvGrpSpPr/>
              <p:nvPr/>
            </p:nvGrpSpPr>
            <p:grpSpPr>
              <a:xfrm>
                <a:off x="5403895" y="2662877"/>
                <a:ext cx="1925799" cy="2681707"/>
                <a:chOff x="1282644" y="2150260"/>
                <a:chExt cx="2182812" cy="3427156"/>
              </a:xfrm>
            </p:grpSpPr>
            <p:pic>
              <p:nvPicPr>
                <p:cNvPr id="22" name="Picture 2" descr="F:\Users\Relec\Dropbox\RELEC - Ops\R&amp;D\AVAA\Presentation\1_c_modes.bmp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2644" y="2340504"/>
                  <a:ext cx="2182812" cy="323691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5" name="Straight Connector 12"/>
                <p:cNvCxnSpPr/>
                <p:nvPr/>
              </p:nvCxnSpPr>
              <p:spPr>
                <a:xfrm>
                  <a:off x="2387599" y="2543706"/>
                  <a:ext cx="0" cy="724166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16"/>
                <p:cNvCxnSpPr/>
                <p:nvPr/>
              </p:nvCxnSpPr>
              <p:spPr>
                <a:xfrm>
                  <a:off x="2895599" y="3686707"/>
                  <a:ext cx="0" cy="561341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17"/>
                <p:cNvCxnSpPr/>
                <p:nvPr/>
              </p:nvCxnSpPr>
              <p:spPr>
                <a:xfrm>
                  <a:off x="3101885" y="4740011"/>
                  <a:ext cx="0" cy="518472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29"/>
                <p:cNvSpPr txBox="1"/>
                <p:nvPr/>
              </p:nvSpPr>
              <p:spPr>
                <a:xfrm>
                  <a:off x="2129428" y="2150260"/>
                  <a:ext cx="1093634" cy="53830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 smtClean="0">
                      <a:latin typeface="Colibri"/>
                      <a:cs typeface="Colibri"/>
                    </a:rPr>
                    <a:t>p</a:t>
                  </a:r>
                  <a:r>
                    <a:rPr lang="en-US" sz="1600" baseline="-25000" dirty="0" err="1" smtClean="0">
                      <a:latin typeface="Colibri"/>
                      <a:cs typeface="Colibri"/>
                    </a:rPr>
                    <a:t>ac</a:t>
                  </a:r>
                  <a:r>
                    <a:rPr lang="en-US" sz="1600" baseline="-25000" dirty="0" smtClean="0">
                      <a:latin typeface="Colibri"/>
                      <a:cs typeface="Colibri"/>
                    </a:rPr>
                    <a:t> </a:t>
                  </a:r>
                  <a:r>
                    <a:rPr lang="en-US" sz="1600" dirty="0" smtClean="0">
                      <a:latin typeface="Colibri"/>
                      <a:cs typeface="Colibri"/>
                    </a:rPr>
                    <a:t>= 0</a:t>
                  </a:r>
                  <a:endParaRPr lang="en-US" sz="1400" baseline="-25000" dirty="0">
                    <a:latin typeface="Colibri"/>
                    <a:cs typeface="Colibri"/>
                  </a:endParaRPr>
                </a:p>
              </p:txBody>
            </p:sp>
          </p:grpSp>
          <p:sp>
            <p:nvSpPr>
              <p:cNvPr id="36" name="TextBox 23"/>
              <p:cNvSpPr txBox="1"/>
              <p:nvPr/>
            </p:nvSpPr>
            <p:spPr>
              <a:xfrm>
                <a:off x="6806736" y="3728017"/>
                <a:ext cx="61820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sz="1600" dirty="0">
                  <a:latin typeface="Colibri"/>
                  <a:cs typeface="Colibri"/>
                </a:endParaRPr>
              </a:p>
            </p:txBody>
          </p:sp>
          <p:sp>
            <p:nvSpPr>
              <p:cNvPr id="37" name="TextBox 23"/>
              <p:cNvSpPr txBox="1"/>
              <p:nvPr/>
            </p:nvSpPr>
            <p:spPr>
              <a:xfrm>
                <a:off x="6577843" y="4198801"/>
                <a:ext cx="740205" cy="4939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>
                    <a:latin typeface="Colibri"/>
                    <a:cs typeface="Colibri"/>
                  </a:rPr>
                  <a:t>p</a:t>
                </a:r>
                <a:r>
                  <a:rPr lang="en-US" sz="1400" baseline="-25000" dirty="0" err="1">
                    <a:latin typeface="Colibri"/>
                    <a:cs typeface="Colibri"/>
                  </a:rPr>
                  <a:t>ac</a:t>
                </a:r>
                <a:r>
                  <a:rPr lang="en-US" sz="1400" baseline="-25000" dirty="0">
                    <a:latin typeface="Colibri"/>
                    <a:cs typeface="Colibri"/>
                  </a:rPr>
                  <a:t> </a:t>
                </a:r>
                <a:r>
                  <a:rPr lang="en-US" sz="1400" dirty="0">
                    <a:latin typeface="Colibri"/>
                    <a:cs typeface="Colibri"/>
                  </a:rPr>
                  <a:t>= 0</a:t>
                </a:r>
                <a:endParaRPr lang="en-US" sz="1200" baseline="-25000" dirty="0">
                  <a:latin typeface="Colibri"/>
                  <a:cs typeface="Colibri"/>
                </a:endParaRPr>
              </a:p>
              <a:p>
                <a:endParaRPr lang="en-US" sz="1400" baseline="-25000" dirty="0">
                  <a:latin typeface="Colibri"/>
                  <a:cs typeface="Colibri"/>
                </a:endParaRPr>
              </a:p>
            </p:txBody>
          </p:sp>
        </p:grpSp>
        <p:cxnSp>
          <p:nvCxnSpPr>
            <p:cNvPr id="44" name="Straight Connector 10"/>
            <p:cNvCxnSpPr/>
            <p:nvPr/>
          </p:nvCxnSpPr>
          <p:spPr>
            <a:xfrm flipV="1">
              <a:off x="5286845" y="2664361"/>
              <a:ext cx="0" cy="481479"/>
            </a:xfrm>
            <a:prstGeom prst="line">
              <a:avLst/>
            </a:prstGeom>
            <a:ln w="9525">
              <a:solidFill>
                <a:schemeClr val="tx1"/>
              </a:solidFill>
              <a:headEnd type="triangle" w="med" len="lg"/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19"/>
            <p:cNvSpPr txBox="1"/>
            <p:nvPr/>
          </p:nvSpPr>
          <p:spPr>
            <a:xfrm>
              <a:off x="5372732" y="2706230"/>
              <a:ext cx="54245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Colibri"/>
                  <a:cs typeface="Colibri"/>
                </a:rPr>
                <a:t>p</a:t>
              </a:r>
              <a:r>
                <a:rPr lang="en-US" sz="1600" baseline="-25000" dirty="0" err="1" smtClean="0">
                  <a:latin typeface="Colibri"/>
                  <a:cs typeface="Colibri"/>
                </a:rPr>
                <a:t>ac</a:t>
              </a:r>
              <a:endParaRPr lang="en-US" sz="1400" baseline="-25000" dirty="0">
                <a:latin typeface="Colibri"/>
                <a:cs typeface="Colibri"/>
              </a:endParaRPr>
            </a:p>
          </p:txBody>
        </p:sp>
        <p:sp>
          <p:nvSpPr>
            <p:cNvPr id="48" name="TextBox 29"/>
            <p:cNvSpPr txBox="1"/>
            <p:nvPr/>
          </p:nvSpPr>
          <p:spPr>
            <a:xfrm>
              <a:off x="2384707" y="2705129"/>
              <a:ext cx="47572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Colibri"/>
                  <a:cs typeface="Colibri"/>
                </a:rPr>
                <a:t>v</a:t>
              </a:r>
              <a:r>
                <a:rPr lang="en-US" sz="1600" baseline="-25000" dirty="0" err="1" smtClean="0">
                  <a:latin typeface="Colibri"/>
                  <a:cs typeface="Colibri"/>
                </a:rPr>
                <a:t>ac</a:t>
              </a:r>
              <a:endParaRPr lang="en-US" sz="1400" baseline="-25000" dirty="0">
                <a:latin typeface="Colibri"/>
                <a:cs typeface="Colibri"/>
              </a:endParaRPr>
            </a:p>
          </p:txBody>
        </p:sp>
      </p:grp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24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Users\Relec\Dropbox\RELEC - Ops\R&amp;D\AVAA\Presentation\1_c_mode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20" y="3893984"/>
            <a:ext cx="1193856" cy="177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is the AVAA necessary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Instant superposition of modal pressures create, at one frequency, the well know maximal and minimal acoustic pressure, depending of our position</a:t>
            </a:r>
            <a:br>
              <a:rPr lang="en-US" sz="2000" dirty="0" smtClean="0"/>
            </a:br>
            <a:r>
              <a:rPr lang="en-US" sz="2000" dirty="0" smtClean="0"/>
              <a:t>in the room:</a:t>
            </a:r>
          </a:p>
          <a:p>
            <a:pPr lvl="1"/>
            <a:r>
              <a:rPr lang="en-GB" sz="1600" dirty="0" smtClean="0"/>
              <a:t>pressure </a:t>
            </a:r>
            <a:r>
              <a:rPr lang="en-GB" sz="1600" dirty="0"/>
              <a:t>“</a:t>
            </a:r>
            <a:r>
              <a:rPr lang="en-GB" sz="1600" dirty="0" smtClean="0"/>
              <a:t>peaks” or maxima  create </a:t>
            </a:r>
            <a:r>
              <a:rPr lang="en-GB" sz="1600" dirty="0"/>
              <a:t>“keynote</a:t>
            </a:r>
            <a:r>
              <a:rPr lang="en-GB" sz="1600" dirty="0" smtClean="0"/>
              <a:t>”,</a:t>
            </a:r>
          </a:p>
          <a:p>
            <a:pPr lvl="1"/>
            <a:r>
              <a:rPr lang="en-GB" sz="1600" dirty="0" smtClean="0"/>
              <a:t>pressure </a:t>
            </a:r>
            <a:r>
              <a:rPr lang="en-GB" sz="1600" dirty="0"/>
              <a:t>“nulls” </a:t>
            </a:r>
            <a:r>
              <a:rPr lang="en-GB" sz="1600" dirty="0" smtClean="0"/>
              <a:t>or minima reduce homogeneity.</a:t>
            </a:r>
            <a:endParaRPr lang="en-GB" sz="1600" dirty="0"/>
          </a:p>
          <a:p>
            <a:pPr marL="457200" lvl="1" indent="0">
              <a:buNone/>
            </a:pPr>
            <a:endParaRPr lang="en-GB" sz="1600" b="1" i="1" dirty="0" smtClean="0"/>
          </a:p>
          <a:p>
            <a:pPr marL="457200" lvl="1" indent="0" algn="ctr">
              <a:buNone/>
            </a:pPr>
            <a:r>
              <a:rPr lang="en-GB" sz="2000" b="1" i="1" dirty="0" smtClean="0"/>
              <a:t>                 Both </a:t>
            </a:r>
            <a:r>
              <a:rPr lang="en-US" sz="2000" b="1" i="1" dirty="0" smtClean="0"/>
              <a:t>are causes of errors for the </a:t>
            </a:r>
            <a:r>
              <a:rPr lang="en-US" sz="2000" b="1" i="1" dirty="0"/>
              <a:t>sound </a:t>
            </a:r>
            <a:r>
              <a:rPr lang="en-US" sz="2000" b="1" i="1" dirty="0" smtClean="0"/>
              <a:t>engineer.</a:t>
            </a:r>
            <a:endParaRPr lang="en-US" sz="2000" b="1" i="1" dirty="0"/>
          </a:p>
          <a:p>
            <a:endParaRPr lang="en-GB" sz="2000" b="1" i="1" dirty="0"/>
          </a:p>
          <a:p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2852640" y="5776658"/>
            <a:ext cx="51971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libri"/>
                <a:cs typeface="Colibri"/>
              </a:rPr>
              <a:t>microphone at 3/5 of the length of  the </a:t>
            </a:r>
            <a:r>
              <a:rPr lang="en-US" sz="1400" dirty="0">
                <a:latin typeface="Colibri"/>
                <a:cs typeface="Colibri"/>
              </a:rPr>
              <a:t>room, L = </a:t>
            </a:r>
            <a:r>
              <a:rPr lang="en-US" sz="1400" dirty="0" smtClean="0">
                <a:latin typeface="Colibri"/>
                <a:cs typeface="Colibri"/>
              </a:rPr>
              <a:t>5 m</a:t>
            </a:r>
            <a:endParaRPr lang="en-US" sz="1400" baseline="-25000" dirty="0">
              <a:latin typeface="Colibri"/>
              <a:cs typeface="Colibri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640" y="3504067"/>
            <a:ext cx="5197110" cy="216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8"/>
          <p:cNvSpPr txBox="1"/>
          <p:nvPr/>
        </p:nvSpPr>
        <p:spPr>
          <a:xfrm>
            <a:off x="1477245" y="3504067"/>
            <a:ext cx="328406" cy="3077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libri"/>
                <a:cs typeface="Colibri"/>
              </a:rPr>
              <a:t>L</a:t>
            </a:r>
            <a:endParaRPr lang="en-US" sz="1400" baseline="-25000" dirty="0">
              <a:latin typeface="Colibri"/>
              <a:cs typeface="Colibri"/>
            </a:endParaRPr>
          </a:p>
        </p:txBody>
      </p:sp>
      <p:cxnSp>
        <p:nvCxnSpPr>
          <p:cNvPr id="25" name="Straight Connector 17"/>
          <p:cNvCxnSpPr/>
          <p:nvPr/>
        </p:nvCxnSpPr>
        <p:spPr>
          <a:xfrm flipH="1">
            <a:off x="1044520" y="3822073"/>
            <a:ext cx="1193856" cy="0"/>
          </a:xfrm>
          <a:prstGeom prst="line">
            <a:avLst/>
          </a:prstGeom>
          <a:ln w="9525">
            <a:solidFill>
              <a:schemeClr val="tx1"/>
            </a:solidFill>
            <a:headEnd type="triangle" w="med" len="lg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1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265" y="1493651"/>
            <a:ext cx="2758561" cy="4876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EQ</a:t>
            </a:r>
          </a:p>
        </p:txBody>
      </p:sp>
      <p:pic>
        <p:nvPicPr>
          <p:cNvPr id="1026" name="Picture 2" descr="F:\Users\Relec\Dropbox\RELEC - Ops\R&amp;D\AVAA\Presentation\2_disposition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9827" y="1028822"/>
            <a:ext cx="4459897" cy="549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41265" y="2983269"/>
            <a:ext cx="2758561" cy="424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Bass-trap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41265" y="4456424"/>
            <a:ext cx="2758561" cy="577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Noise cancelling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1265" y="6029087"/>
            <a:ext cx="2758561" cy="474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Anti-wall</a:t>
            </a:r>
            <a:endParaRPr lang="en-US" sz="24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5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18111"/>
            <a:ext cx="5243589" cy="3694042"/>
          </a:xfrm>
        </p:spPr>
        <p:txBody>
          <a:bodyPr>
            <a:normAutofit/>
          </a:bodyPr>
          <a:lstStyle/>
          <a:p>
            <a:pPr lvl="0"/>
            <a:r>
              <a:rPr lang="en-GB" sz="2000" dirty="0"/>
              <a:t>A microphone measures the acoustic </a:t>
            </a:r>
            <a:r>
              <a:rPr lang="en-GB" sz="2000" dirty="0" smtClean="0"/>
              <a:t>pressure in </a:t>
            </a:r>
            <a:r>
              <a:rPr lang="en-GB" sz="2000" dirty="0"/>
              <a:t>front of an fabric with specific acoustic </a:t>
            </a:r>
            <a:r>
              <a:rPr lang="en-GB" sz="2000" dirty="0" smtClean="0"/>
              <a:t>resistance</a:t>
            </a:r>
            <a:endParaRPr lang="en-GB" sz="2000" dirty="0"/>
          </a:p>
          <a:p>
            <a:pPr lvl="0"/>
            <a:r>
              <a:rPr lang="en-GB" sz="2000" dirty="0"/>
              <a:t>A electronic treatment converts this pressure into the resulting acoustic velocity through the </a:t>
            </a:r>
            <a:r>
              <a:rPr lang="en-GB" sz="2000" dirty="0" smtClean="0"/>
              <a:t>fabric</a:t>
            </a:r>
            <a:endParaRPr lang="en-GB" sz="2000" dirty="0"/>
          </a:p>
          <a:p>
            <a:pPr lvl="0"/>
            <a:r>
              <a:rPr lang="en-GB" sz="2000" dirty="0"/>
              <a:t>The transducer's acoustic velocity is set to achieve </a:t>
            </a:r>
            <a:r>
              <a:rPr lang="en-GB" sz="2000" dirty="0" smtClean="0"/>
              <a:t>zero </a:t>
            </a:r>
            <a:r>
              <a:rPr lang="en-GB" sz="2000" dirty="0"/>
              <a:t>acoustic pressure behind the fabric, i.e. </a:t>
            </a:r>
            <a:r>
              <a:rPr lang="en-GB" sz="2000" dirty="0" smtClean="0"/>
              <a:t>in the </a:t>
            </a:r>
            <a:r>
              <a:rPr lang="en-GB" sz="2000" dirty="0"/>
              <a:t>“silent chamber</a:t>
            </a:r>
            <a:r>
              <a:rPr lang="en-GB" sz="2000" dirty="0" smtClean="0"/>
              <a:t>”.</a:t>
            </a:r>
            <a:endParaRPr lang="en-GB" sz="2000" dirty="0"/>
          </a:p>
        </p:txBody>
      </p:sp>
      <p:pic>
        <p:nvPicPr>
          <p:cNvPr id="4098" name="Picture 2" descr="F:\Users\Relec\Dropbox\RELEC - Ops\R&amp;D\AVAA\Presentation\2_b_Avaa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9643" y="1515468"/>
            <a:ext cx="1935680" cy="286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6384" y="4039208"/>
            <a:ext cx="189518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acoustic resistance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961572" y="4831059"/>
            <a:ext cx="189518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closed volume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662416" y="4549799"/>
            <a:ext cx="23258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silent chamber: P</a:t>
            </a:r>
            <a:r>
              <a:rPr lang="en-US" sz="1600" baseline="-25000" dirty="0" smtClean="0"/>
              <a:t>ac</a:t>
            </a:r>
            <a:r>
              <a:rPr lang="en-US" sz="1600" dirty="0" smtClean="0"/>
              <a:t>=0</a:t>
            </a:r>
            <a:endParaRPr lang="en-US" sz="1600" dirty="0"/>
          </a:p>
        </p:txBody>
      </p:sp>
      <p:cxnSp>
        <p:nvCxnSpPr>
          <p:cNvPr id="15" name="Straight Connector 14"/>
          <p:cNvCxnSpPr>
            <a:stCxn id="5" idx="3"/>
          </p:cNvCxnSpPr>
          <p:nvPr/>
        </p:nvCxnSpPr>
        <p:spPr>
          <a:xfrm flipV="1">
            <a:off x="6961572" y="3886200"/>
            <a:ext cx="289675" cy="322285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2925" y="5169613"/>
            <a:ext cx="7845451" cy="1421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GB" dirty="0"/>
              <a:t>A </a:t>
            </a:r>
            <a:r>
              <a:rPr lang="en-GB" b="1" dirty="0"/>
              <a:t>wall</a:t>
            </a:r>
            <a:r>
              <a:rPr lang="en-GB" dirty="0"/>
              <a:t> </a:t>
            </a:r>
            <a:r>
              <a:rPr lang="en-GB" dirty="0" smtClean="0"/>
              <a:t>transforms the energy of the </a:t>
            </a:r>
            <a:r>
              <a:rPr lang="en-GB" dirty="0"/>
              <a:t>acoustic velocity into </a:t>
            </a:r>
            <a:r>
              <a:rPr lang="en-GB" dirty="0" smtClean="0"/>
              <a:t>energy of acoustic pressure</a:t>
            </a:r>
            <a:endParaRPr lang="en-GB" dirty="0"/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GB" dirty="0" smtClean="0"/>
              <a:t>The </a:t>
            </a:r>
            <a:r>
              <a:rPr lang="en-GB" b="1" dirty="0" smtClean="0"/>
              <a:t>AVAA</a:t>
            </a:r>
            <a:r>
              <a:rPr lang="en-GB" dirty="0" smtClean="0"/>
              <a:t> </a:t>
            </a:r>
            <a:r>
              <a:rPr lang="en-GB" dirty="0"/>
              <a:t>converts energy of the acoustic pressure into energy of </a:t>
            </a:r>
            <a:r>
              <a:rPr lang="en-GB" dirty="0" smtClean="0"/>
              <a:t>velocity: </a:t>
            </a:r>
            <a:br>
              <a:rPr lang="en-GB" dirty="0" smtClean="0"/>
            </a:br>
            <a:r>
              <a:rPr lang="en-GB" dirty="0" smtClean="0"/>
              <a:t>we </a:t>
            </a:r>
            <a:r>
              <a:rPr lang="en-GB" dirty="0"/>
              <a:t>can call it </a:t>
            </a:r>
            <a:r>
              <a:rPr lang="en-GB" dirty="0" smtClean="0"/>
              <a:t>an “wall-suppression”.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93499" y="2358766"/>
            <a:ext cx="725736" cy="782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334104" y="1116752"/>
            <a:ext cx="946705" cy="737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263947" y="2496820"/>
            <a:ext cx="411086" cy="4792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749126" y="1023204"/>
            <a:ext cx="15849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Pressure to Velocity conversion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961572" y="1515468"/>
            <a:ext cx="175828" cy="224432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" idx="0"/>
          </p:cNvCxnSpPr>
          <p:nvPr/>
        </p:nvCxnSpPr>
        <p:spPr>
          <a:xfrm flipV="1">
            <a:off x="7909166" y="4208486"/>
            <a:ext cx="253357" cy="622573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403647" y="4191608"/>
            <a:ext cx="267153" cy="434391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27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Prototypes and trials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 For testing, 4 AVAA were positioned in the corners on the floor of the studio.</a:t>
            </a:r>
            <a:endParaRPr lang="en-GB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170" name="Picture 2" descr="F:\Users\Relec\Dropbox\RELEC - Ops\R&amp;D\AVAA\Presentation\4_b_disposition_mesure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36" y="2057400"/>
            <a:ext cx="5999793" cy="339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27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Prototypes and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18112"/>
            <a:ext cx="8721638" cy="78498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 The AVAA, smaller than 50 d</a:t>
            </a:r>
            <a:r>
              <a:rPr lang="fr-FR" sz="2000" dirty="0" smtClean="0"/>
              <a:t>m</a:t>
            </a:r>
            <a:r>
              <a:rPr lang="fr-FR" sz="2000" baseline="30000" dirty="0" smtClean="0"/>
              <a:t>3</a:t>
            </a:r>
            <a:r>
              <a:rPr lang="en-GB" sz="2000" dirty="0" smtClean="0"/>
              <a:t>,…</a:t>
            </a:r>
          </a:p>
          <a:p>
            <a:pPr marL="0" indent="0" algn="r">
              <a:buNone/>
            </a:pPr>
            <a:r>
              <a:rPr lang="en-GB" sz="2000" dirty="0" smtClean="0"/>
              <a:t>…is compared to a bass trap of over 500 d</a:t>
            </a:r>
            <a:r>
              <a:rPr lang="fr-FR" sz="2000" dirty="0" smtClean="0"/>
              <a:t>m</a:t>
            </a:r>
            <a:r>
              <a:rPr lang="fr-FR" sz="2000" baseline="30000" dirty="0" smtClean="0"/>
              <a:t>3</a:t>
            </a:r>
            <a:r>
              <a:rPr lang="en-US" sz="2000" dirty="0" smtClean="0">
                <a:effectLst/>
              </a:rPr>
              <a:t>.</a:t>
            </a:r>
            <a:endParaRPr lang="en-GB" sz="2000" dirty="0"/>
          </a:p>
        </p:txBody>
      </p:sp>
      <p:pic>
        <p:nvPicPr>
          <p:cNvPr id="1026" name="Picture 2" descr="\\SERVEUR\Users\Relec\Dropbox\RELEC - Ops\R&amp;D\AVAA\Presentation\Absorber_fonderie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406" y="1903100"/>
            <a:ext cx="2773594" cy="415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UR\Users\Relec\Dropbox\RELEC - Ops\R&amp;D\AVAA\Photo\IMG_010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9600" y="1903100"/>
            <a:ext cx="2876400" cy="41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8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Prototypes and trials</a:t>
            </a:r>
            <a:endParaRPr lang="en-US" dirty="0"/>
          </a:p>
        </p:txBody>
      </p:sp>
      <p:pic>
        <p:nvPicPr>
          <p:cNvPr id="5127" name="Picture 7" descr="F:\Users\Relec\Dropbox\RELEC - Ops\R&amp;D\AVAA\Presentation\Fribourg_Vide.png"/>
          <p:cNvPicPr preferRelativeResize="0">
            <a:picLocks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2525" y="2897085"/>
            <a:ext cx="400537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F:\Users\Relec\Dropbox\RELEC - Ops\R&amp;D\AVAA\Presentation\Fribourg_Passiv.png"/>
          <p:cNvPicPr preferRelativeResize="0"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2525" y="1294278"/>
            <a:ext cx="400537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F:\Users\Relec\Dropbox\RELEC - Ops\R&amp;D\AVAA\Presentation\Fribourg_AVAA_ON.png"/>
          <p:cNvPicPr preferRelativeResize="0"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2525" y="4509950"/>
            <a:ext cx="400537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975420" y="1540857"/>
            <a:ext cx="2164134" cy="839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Absorbing wall</a:t>
            </a:r>
            <a:br>
              <a:rPr lang="en-US" sz="2000" dirty="0" smtClean="0"/>
            </a:br>
            <a:r>
              <a:rPr lang="en-US" sz="2000" dirty="0" smtClean="0"/>
              <a:t>with bass trap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75420" y="3172736"/>
            <a:ext cx="2164134" cy="839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Absorbing wall</a:t>
            </a:r>
            <a:br>
              <a:rPr lang="en-US" sz="2000" dirty="0" smtClean="0"/>
            </a:br>
            <a:r>
              <a:rPr lang="en-US" sz="2000" dirty="0" smtClean="0"/>
              <a:t>alone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5420" y="4890917"/>
            <a:ext cx="2164134" cy="839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Absorbing wall</a:t>
            </a:r>
            <a:br>
              <a:rPr lang="en-US" sz="2000" dirty="0" smtClean="0"/>
            </a:br>
            <a:r>
              <a:rPr lang="en-US" sz="2000" dirty="0" smtClean="0"/>
              <a:t>with AVAA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529B-A8CC-9A4A-BA8B-251A31C86DF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10892</TotalTime>
  <Words>439</Words>
  <Application>Microsoft Macintosh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Why is the AVAA necessary</vt:lpstr>
      <vt:lpstr>Why is the AVAA necessary</vt:lpstr>
      <vt:lpstr>Why is the AVAA necessary</vt:lpstr>
      <vt:lpstr>Processes</vt:lpstr>
      <vt:lpstr>Processes</vt:lpstr>
      <vt:lpstr>Prototypes and trials</vt:lpstr>
      <vt:lpstr>Prototypes and trials</vt:lpstr>
      <vt:lpstr>Prototypes and trials</vt:lpstr>
      <vt:lpstr>Auditory perception</vt:lpstr>
      <vt:lpstr>Auditory perception</vt:lpstr>
      <vt:lpstr>Auditory perception</vt:lpstr>
    </vt:vector>
  </TitlesOfParts>
  <Company>Relec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Roschnik</dc:creator>
  <cp:lastModifiedBy>Roger Roschnik</cp:lastModifiedBy>
  <cp:revision>135</cp:revision>
  <cp:lastPrinted>2015-09-01T07:11:37Z</cp:lastPrinted>
  <dcterms:created xsi:type="dcterms:W3CDTF">2015-03-30T14:00:15Z</dcterms:created>
  <dcterms:modified xsi:type="dcterms:W3CDTF">2015-09-03T12:50:54Z</dcterms:modified>
</cp:coreProperties>
</file>