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1" r:id="rId1"/>
  </p:sldMasterIdLst>
  <p:notesMasterIdLst>
    <p:notesMasterId r:id="rId30"/>
  </p:notesMasterIdLst>
  <p:handoutMasterIdLst>
    <p:handoutMasterId r:id="rId31"/>
  </p:handoutMasterIdLst>
  <p:sldIdLst>
    <p:sldId id="493" r:id="rId2"/>
    <p:sldId id="495" r:id="rId3"/>
    <p:sldId id="517" r:id="rId4"/>
    <p:sldId id="518" r:id="rId5"/>
    <p:sldId id="519" r:id="rId6"/>
    <p:sldId id="520" r:id="rId7"/>
    <p:sldId id="521" r:id="rId8"/>
    <p:sldId id="522" r:id="rId9"/>
    <p:sldId id="531" r:id="rId10"/>
    <p:sldId id="498" r:id="rId11"/>
    <p:sldId id="514" r:id="rId12"/>
    <p:sldId id="499" r:id="rId13"/>
    <p:sldId id="546" r:id="rId14"/>
    <p:sldId id="508" r:id="rId15"/>
    <p:sldId id="524" r:id="rId16"/>
    <p:sldId id="527" r:id="rId17"/>
    <p:sldId id="542" r:id="rId18"/>
    <p:sldId id="539" r:id="rId19"/>
    <p:sldId id="543" r:id="rId20"/>
    <p:sldId id="544" r:id="rId21"/>
    <p:sldId id="526" r:id="rId22"/>
    <p:sldId id="532" r:id="rId23"/>
    <p:sldId id="533" r:id="rId24"/>
    <p:sldId id="534" r:id="rId25"/>
    <p:sldId id="535" r:id="rId26"/>
    <p:sldId id="528" r:id="rId27"/>
    <p:sldId id="512" r:id="rId28"/>
    <p:sldId id="530" r:id="rId2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6C74E"/>
    <a:srgbClr val="C2002F"/>
    <a:srgbClr val="07A90F"/>
    <a:srgbClr val="0DF9FF"/>
    <a:srgbClr val="006600"/>
    <a:srgbClr val="FFCDCD"/>
    <a:srgbClr val="C0E399"/>
    <a:srgbClr val="FFB7B7"/>
    <a:srgbClr val="D8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autoAdjust="0"/>
    <p:restoredTop sz="78632" autoAdjust="0"/>
  </p:normalViewPr>
  <p:slideViewPr>
    <p:cSldViewPr snapToObjects="1">
      <p:cViewPr>
        <p:scale>
          <a:sx n="100" d="100"/>
          <a:sy n="100" d="100"/>
        </p:scale>
        <p:origin x="-1216" y="728"/>
      </p:cViewPr>
      <p:guideLst>
        <p:guide orient="horz" pos="2160"/>
        <p:guide pos="2880"/>
      </p:guideLst>
    </p:cSldViewPr>
  </p:slideViewPr>
  <p:outlineViewPr>
    <p:cViewPr>
      <p:scale>
        <a:sx n="33" d="100"/>
        <a:sy n="33" d="100"/>
      </p:scale>
      <p:origin x="0" y="34664"/>
    </p:cViewPr>
  </p:outlineViewPr>
  <p:notesTextViewPr>
    <p:cViewPr>
      <p:scale>
        <a:sx n="100" d="100"/>
        <a:sy n="100" d="100"/>
      </p:scale>
      <p:origin x="0" y="0"/>
    </p:cViewPr>
  </p:notesTextViewPr>
  <p:sorterViewPr>
    <p:cViewPr>
      <p:scale>
        <a:sx n="80" d="100"/>
        <a:sy n="80" d="100"/>
      </p:scale>
      <p:origin x="0" y="1864"/>
    </p:cViewPr>
  </p:sorterViewPr>
  <p:gridSpacing cx="36004" cy="36004"/>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78748"/>
          </a:xfrm>
          <a:prstGeom prst="rect">
            <a:avLst/>
          </a:prstGeom>
        </p:spPr>
        <p:txBody>
          <a:bodyPr vert="horz" lIns="94851" tIns="47425" rIns="94851" bIns="47425" rtlCol="0"/>
          <a:lstStyle>
            <a:lvl1pPr algn="l">
              <a:defRPr sz="1200">
                <a:latin typeface="Arial" charset="0"/>
              </a:defRPr>
            </a:lvl1pPr>
          </a:lstStyle>
          <a:p>
            <a:pPr>
              <a:defRPr/>
            </a:pPr>
            <a:endParaRPr lang="en-US" dirty="0"/>
          </a:p>
        </p:txBody>
      </p:sp>
      <p:sp>
        <p:nvSpPr>
          <p:cNvPr id="3" name="Date Placeholder 2"/>
          <p:cNvSpPr>
            <a:spLocks noGrp="1"/>
          </p:cNvSpPr>
          <p:nvPr>
            <p:ph type="dt" sz="quarter" idx="1"/>
          </p:nvPr>
        </p:nvSpPr>
        <p:spPr>
          <a:xfrm>
            <a:off x="4142962" y="0"/>
            <a:ext cx="3170583" cy="478748"/>
          </a:xfrm>
          <a:prstGeom prst="rect">
            <a:avLst/>
          </a:prstGeom>
        </p:spPr>
        <p:txBody>
          <a:bodyPr vert="horz" lIns="94851" tIns="47425" rIns="94851" bIns="47425" rtlCol="0"/>
          <a:lstStyle>
            <a:lvl1pPr algn="r">
              <a:defRPr sz="1200">
                <a:latin typeface="Arial" charset="0"/>
              </a:defRPr>
            </a:lvl1pPr>
          </a:lstStyle>
          <a:p>
            <a:pPr>
              <a:defRPr/>
            </a:pPr>
            <a:fld id="{CFDC8A43-F03B-45E1-B819-161112BAEE67}" type="datetimeFigureOut">
              <a:rPr lang="en-US"/>
              <a:pPr>
                <a:defRPr/>
              </a:pPr>
              <a:t>24/05/2011</a:t>
            </a:fld>
            <a:endParaRPr lang="en-US" dirty="0"/>
          </a:p>
        </p:txBody>
      </p:sp>
      <p:sp>
        <p:nvSpPr>
          <p:cNvPr id="4" name="Footer Placeholder 3"/>
          <p:cNvSpPr>
            <a:spLocks noGrp="1"/>
          </p:cNvSpPr>
          <p:nvPr>
            <p:ph type="ftr" sz="quarter" idx="2"/>
          </p:nvPr>
        </p:nvSpPr>
        <p:spPr>
          <a:xfrm>
            <a:off x="0" y="9120813"/>
            <a:ext cx="3170583" cy="478748"/>
          </a:xfrm>
          <a:prstGeom prst="rect">
            <a:avLst/>
          </a:prstGeom>
        </p:spPr>
        <p:txBody>
          <a:bodyPr vert="horz" lIns="94851" tIns="47425" rIns="94851" bIns="47425" rtlCol="0" anchor="b"/>
          <a:lstStyle>
            <a:lvl1pPr algn="l">
              <a:defRPr sz="1200">
                <a:latin typeface="Arial" charset="0"/>
              </a:defRPr>
            </a:lvl1pPr>
          </a:lstStyle>
          <a:p>
            <a:pPr>
              <a:defRPr/>
            </a:pPr>
            <a:endParaRPr lang="en-US" dirty="0"/>
          </a:p>
        </p:txBody>
      </p:sp>
      <p:sp>
        <p:nvSpPr>
          <p:cNvPr id="5" name="Slide Number Placeholder 4"/>
          <p:cNvSpPr>
            <a:spLocks noGrp="1"/>
          </p:cNvSpPr>
          <p:nvPr>
            <p:ph type="sldNum" sz="quarter" idx="3"/>
          </p:nvPr>
        </p:nvSpPr>
        <p:spPr>
          <a:xfrm>
            <a:off x="4142962" y="9120813"/>
            <a:ext cx="3170583" cy="478748"/>
          </a:xfrm>
          <a:prstGeom prst="rect">
            <a:avLst/>
          </a:prstGeom>
        </p:spPr>
        <p:txBody>
          <a:bodyPr vert="horz" lIns="94851" tIns="47425" rIns="94851" bIns="47425" rtlCol="0" anchor="b"/>
          <a:lstStyle>
            <a:lvl1pPr algn="r">
              <a:defRPr sz="1200">
                <a:latin typeface="Arial" charset="0"/>
              </a:defRPr>
            </a:lvl1pPr>
          </a:lstStyle>
          <a:p>
            <a:pPr>
              <a:defRPr/>
            </a:pPr>
            <a:fld id="{0531F560-CB4F-4A5D-89B8-1DB60977BD7A}" type="slidenum">
              <a:rPr lang="en-US"/>
              <a:pPr>
                <a:defRPr/>
              </a:pPr>
              <a:t>‹#›</a:t>
            </a:fld>
            <a:endParaRPr lang="en-US" dirty="0"/>
          </a:p>
        </p:txBody>
      </p:sp>
    </p:spTree>
    <p:extLst>
      <p:ext uri="{BB962C8B-B14F-4D97-AF65-F5344CB8AC3E}">
        <p14:creationId xmlns:p14="http://schemas.microsoft.com/office/powerpoint/2010/main" val="3634508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583" cy="478748"/>
          </a:xfrm>
          <a:prstGeom prst="rect">
            <a:avLst/>
          </a:prstGeom>
          <a:noFill/>
          <a:ln w="9525">
            <a:noFill/>
            <a:miter lim="800000"/>
            <a:headEnd/>
            <a:tailEnd/>
          </a:ln>
          <a:effectLst/>
        </p:spPr>
        <p:txBody>
          <a:bodyPr vert="horz" wrap="square" lIns="94851" tIns="47425" rIns="94851" bIns="47425" numCol="1" anchor="t" anchorCtr="0" compatLnSpc="1">
            <a:prstTxWarp prst="textNoShape">
              <a:avLst/>
            </a:prstTxWarp>
          </a:bodyPr>
          <a:lstStyle>
            <a:lvl1pPr>
              <a:defRPr sz="1200">
                <a:latin typeface="Arial" pitchFamily="34" charset="0"/>
              </a:defRPr>
            </a:lvl1pPr>
          </a:lstStyle>
          <a:p>
            <a:pPr>
              <a:defRPr/>
            </a:pPr>
            <a:endParaRPr lang="en-US" dirty="0"/>
          </a:p>
        </p:txBody>
      </p:sp>
      <p:sp>
        <p:nvSpPr>
          <p:cNvPr id="8195" name="Rectangle 3"/>
          <p:cNvSpPr>
            <a:spLocks noGrp="1" noChangeArrowheads="1"/>
          </p:cNvSpPr>
          <p:nvPr>
            <p:ph type="dt" idx="1"/>
          </p:nvPr>
        </p:nvSpPr>
        <p:spPr bwMode="auto">
          <a:xfrm>
            <a:off x="4142962" y="0"/>
            <a:ext cx="3170583" cy="478748"/>
          </a:xfrm>
          <a:prstGeom prst="rect">
            <a:avLst/>
          </a:prstGeom>
          <a:noFill/>
          <a:ln w="9525">
            <a:noFill/>
            <a:miter lim="800000"/>
            <a:headEnd/>
            <a:tailEnd/>
          </a:ln>
          <a:effectLst/>
        </p:spPr>
        <p:txBody>
          <a:bodyPr vert="horz" wrap="square" lIns="94851" tIns="47425" rIns="94851" bIns="47425" numCol="1" anchor="t" anchorCtr="0" compatLnSpc="1">
            <a:prstTxWarp prst="textNoShape">
              <a:avLst/>
            </a:prstTxWarp>
          </a:bodyPr>
          <a:lstStyle>
            <a:lvl1pPr algn="r">
              <a:defRPr sz="1200">
                <a:latin typeface="Arial" pitchFamily="34" charset="0"/>
              </a:defRPr>
            </a:lvl1pPr>
          </a:lstStyle>
          <a:p>
            <a:pPr>
              <a:defRPr/>
            </a:pPr>
            <a:endParaRPr lang="en-US" dirty="0"/>
          </a:p>
        </p:txBody>
      </p:sp>
      <p:sp>
        <p:nvSpPr>
          <p:cNvPr id="317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32183" y="4561226"/>
            <a:ext cx="5850835" cy="4318573"/>
          </a:xfrm>
          <a:prstGeom prst="rect">
            <a:avLst/>
          </a:prstGeom>
          <a:noFill/>
          <a:ln w="9525">
            <a:noFill/>
            <a:miter lim="800000"/>
            <a:headEnd/>
            <a:tailEnd/>
          </a:ln>
          <a:effectLst/>
        </p:spPr>
        <p:txBody>
          <a:bodyPr vert="horz" wrap="square" lIns="94851" tIns="47425" rIns="94851" bIns="474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120813"/>
            <a:ext cx="3170583" cy="478748"/>
          </a:xfrm>
          <a:prstGeom prst="rect">
            <a:avLst/>
          </a:prstGeom>
          <a:noFill/>
          <a:ln w="9525">
            <a:noFill/>
            <a:miter lim="800000"/>
            <a:headEnd/>
            <a:tailEnd/>
          </a:ln>
          <a:effectLst/>
        </p:spPr>
        <p:txBody>
          <a:bodyPr vert="horz" wrap="square" lIns="94851" tIns="47425" rIns="94851" bIns="47425" numCol="1" anchor="b" anchorCtr="0" compatLnSpc="1">
            <a:prstTxWarp prst="textNoShape">
              <a:avLst/>
            </a:prstTxWarp>
          </a:bodyPr>
          <a:lstStyle>
            <a:lvl1pPr>
              <a:defRPr sz="1200">
                <a:latin typeface="Arial" pitchFamily="34" charset="0"/>
              </a:defRPr>
            </a:lvl1pPr>
          </a:lstStyle>
          <a:p>
            <a:pPr>
              <a:defRPr/>
            </a:pPr>
            <a:endParaRPr lang="en-US" dirty="0"/>
          </a:p>
        </p:txBody>
      </p:sp>
      <p:sp>
        <p:nvSpPr>
          <p:cNvPr id="8199" name="Rectangle 7"/>
          <p:cNvSpPr>
            <a:spLocks noGrp="1" noChangeArrowheads="1"/>
          </p:cNvSpPr>
          <p:nvPr>
            <p:ph type="sldNum" sz="quarter" idx="5"/>
          </p:nvPr>
        </p:nvSpPr>
        <p:spPr bwMode="auto">
          <a:xfrm>
            <a:off x="4142962" y="9120813"/>
            <a:ext cx="3170583" cy="478748"/>
          </a:xfrm>
          <a:prstGeom prst="rect">
            <a:avLst/>
          </a:prstGeom>
          <a:noFill/>
          <a:ln w="9525">
            <a:noFill/>
            <a:miter lim="800000"/>
            <a:headEnd/>
            <a:tailEnd/>
          </a:ln>
          <a:effectLst/>
        </p:spPr>
        <p:txBody>
          <a:bodyPr vert="horz" wrap="square" lIns="94851" tIns="47425" rIns="94851" bIns="47425" numCol="1" anchor="b" anchorCtr="0" compatLnSpc="1">
            <a:prstTxWarp prst="textNoShape">
              <a:avLst/>
            </a:prstTxWarp>
          </a:bodyPr>
          <a:lstStyle>
            <a:lvl1pPr algn="r">
              <a:defRPr sz="1200">
                <a:latin typeface="Arial" pitchFamily="34" charset="0"/>
              </a:defRPr>
            </a:lvl1pPr>
          </a:lstStyle>
          <a:p>
            <a:pPr>
              <a:defRPr/>
            </a:pPr>
            <a:fld id="{B88806FD-28B7-47B2-9C5C-70F34A7A0EAA}" type="slidenum">
              <a:rPr lang="en-US"/>
              <a:pPr>
                <a:defRPr/>
              </a:pPr>
              <a:t>‹#›</a:t>
            </a:fld>
            <a:endParaRPr lang="en-US" dirty="0"/>
          </a:p>
        </p:txBody>
      </p:sp>
    </p:spTree>
    <p:extLst>
      <p:ext uri="{BB962C8B-B14F-4D97-AF65-F5344CB8AC3E}">
        <p14:creationId xmlns:p14="http://schemas.microsoft.com/office/powerpoint/2010/main" val="21702927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latin typeface="Arial" charset="0"/>
            </a:endParaRPr>
          </a:p>
        </p:txBody>
      </p:sp>
      <p:sp>
        <p:nvSpPr>
          <p:cNvPr id="27652" name="Slide Number Placeholder 3"/>
          <p:cNvSpPr>
            <a:spLocks noGrp="1"/>
          </p:cNvSpPr>
          <p:nvPr>
            <p:ph type="sldNum" sz="quarter" idx="5"/>
          </p:nvPr>
        </p:nvSpPr>
        <p:spPr>
          <a:noFill/>
        </p:spPr>
        <p:txBody>
          <a:bodyPr/>
          <a:lstStyle/>
          <a:p>
            <a:fld id="{34DE92BF-30B8-4D2F-A20E-95ECB83AA83D}" type="slidenum">
              <a:rPr lang="en-US" smtClean="0">
                <a:latin typeface="Arial" charset="0"/>
              </a:rPr>
              <a:pPr/>
              <a:t>1</a:t>
            </a:fld>
            <a:endParaRPr lang="en-US" dirty="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88806FD-28B7-47B2-9C5C-70F34A7A0EAA}" type="slidenum">
              <a:rPr lang="en-US" smtClean="0"/>
              <a:pPr>
                <a:defRPr/>
              </a:pPr>
              <a:t>11</a:t>
            </a:fld>
            <a:endParaRPr lang="en-US" dirty="0"/>
          </a:p>
        </p:txBody>
      </p:sp>
    </p:spTree>
    <p:extLst>
      <p:ext uri="{BB962C8B-B14F-4D97-AF65-F5344CB8AC3E}">
        <p14:creationId xmlns:p14="http://schemas.microsoft.com/office/powerpoint/2010/main" val="1171373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88806FD-28B7-47B2-9C5C-70F34A7A0EAA}" type="slidenum">
              <a:rPr lang="en-US" smtClean="0"/>
              <a:pPr>
                <a:defRPr/>
              </a:pPr>
              <a:t>12</a:t>
            </a:fld>
            <a:endParaRPr lang="en-US" dirty="0"/>
          </a:p>
        </p:txBody>
      </p:sp>
    </p:spTree>
    <p:extLst>
      <p:ext uri="{BB962C8B-B14F-4D97-AF65-F5344CB8AC3E}">
        <p14:creationId xmlns:p14="http://schemas.microsoft.com/office/powerpoint/2010/main" val="315040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Rot="1" noChangeAspect="1" noChangeArrowheads="1"/>
          </p:cNvSpPr>
          <p:nvPr>
            <p:ph type="sldImg"/>
          </p:nvPr>
        </p:nvSpPr>
        <p:spPr>
          <a:solidFill>
            <a:srgbClr val="FFFFFF"/>
          </a:solidFill>
          <a:ln/>
        </p:spPr>
      </p:sp>
      <p:sp>
        <p:nvSpPr>
          <p:cNvPr id="10649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449"/>
              </a:spcBef>
            </a:pPr>
            <a:endParaRPr lang="en-US" sz="1500" dirty="0">
              <a:solidFill>
                <a:srgbClr val="000000"/>
              </a:solidFill>
              <a:latin typeface="Lucida Sans" charset="0"/>
              <a:cs typeface="Lucida Sans" charset="0"/>
              <a:sym typeface="Lucida Sans"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9743DA46-0C27-496E-BE2F-1E07B8441D3F}"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CF1F7047-F15A-45FE-8CE7-6E7CD4A06685}"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E086AC4-5AB6-4F69-BD2E-0C308957D85F}" type="slidenum">
              <a:rPr lang="en-US" smtClean="0"/>
              <a:pPr>
                <a:defRPr/>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z="800" dirty="0"/>
          </a:p>
        </p:txBody>
      </p:sp>
      <p:sp>
        <p:nvSpPr>
          <p:cNvPr id="4" name="Slide Number Placeholder 3"/>
          <p:cNvSpPr>
            <a:spLocks noGrp="1"/>
          </p:cNvSpPr>
          <p:nvPr>
            <p:ph type="sldNum" sz="quarter" idx="5"/>
          </p:nvPr>
        </p:nvSpPr>
        <p:spPr/>
        <p:txBody>
          <a:bodyPr/>
          <a:lstStyle/>
          <a:p>
            <a:pPr>
              <a:defRPr/>
            </a:pPr>
            <a:fld id="{B5A73697-A367-4576-937D-DAB82895D0D4}" type="slidenum">
              <a:rPr lang="en-US" smtClean="0"/>
              <a:pPr>
                <a:defRPr/>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EE0A081A-8316-4738-A2F5-C15EED45B367}" type="slidenum">
              <a:rPr lang="en-AU" smtClean="0"/>
              <a:pPr>
                <a:defRPr/>
              </a:pPr>
              <a:t>19</a:t>
            </a:fld>
            <a:endParaRPr lang="en-AU" dirty="0" smtClean="0"/>
          </a:p>
        </p:txBody>
      </p:sp>
      <p:sp>
        <p:nvSpPr>
          <p:cNvPr id="48131" name="Slide Image Placeholder 1"/>
          <p:cNvSpPr>
            <a:spLocks noGrp="1" noRot="1" noChangeAspect="1" noTextEdit="1"/>
          </p:cNvSpPr>
          <p:nvPr>
            <p:ph type="sldImg"/>
          </p:nvPr>
        </p:nvSpPr>
        <p:spPr>
          <a:xfrm>
            <a:off x="1255713" y="719138"/>
            <a:ext cx="4802187" cy="3600450"/>
          </a:xfrm>
          <a:ln/>
        </p:spPr>
      </p:sp>
      <p:sp>
        <p:nvSpPr>
          <p:cNvPr id="48132" name="Notes Placeholder 2"/>
          <p:cNvSpPr>
            <a:spLocks noGrp="1"/>
          </p:cNvSpPr>
          <p:nvPr>
            <p:ph type="body" idx="1"/>
          </p:nvPr>
        </p:nvSpPr>
        <p:spPr>
          <a:noFill/>
          <a:ln/>
        </p:spPr>
        <p:txBody>
          <a:bodyPr lIns="90874" tIns="45437" rIns="90874" bIns="45437"/>
          <a:lstStyle/>
          <a:p>
            <a:pPr eaLnBrk="1" hangingPunct="1">
              <a:spcBef>
                <a:spcPct val="0"/>
              </a:spcBef>
            </a:pPr>
            <a:endParaRPr lang="en-US" smtClean="0"/>
          </a:p>
        </p:txBody>
      </p:sp>
      <p:sp>
        <p:nvSpPr>
          <p:cNvPr id="48133" name="Slide Number Placeholder 3"/>
          <p:cNvSpPr txBox="1">
            <a:spLocks noGrp="1"/>
          </p:cNvSpPr>
          <p:nvPr/>
        </p:nvSpPr>
        <p:spPr bwMode="auto">
          <a:xfrm>
            <a:off x="4144963" y="9118601"/>
            <a:ext cx="3168650" cy="481013"/>
          </a:xfrm>
          <a:prstGeom prst="rect">
            <a:avLst/>
          </a:prstGeom>
          <a:noFill/>
          <a:ln w="9525">
            <a:noFill/>
            <a:miter lim="800000"/>
            <a:headEnd/>
            <a:tailEnd/>
          </a:ln>
        </p:spPr>
        <p:txBody>
          <a:bodyPr lIns="90874" tIns="45437" rIns="90874" bIns="45437" anchor="b"/>
          <a:lstStyle/>
          <a:p>
            <a:pPr algn="r" defTabSz="907917"/>
            <a:fld id="{B7D18A9A-6093-465F-B8C7-FC651307C4D3}" type="slidenum">
              <a:rPr lang="en-US" sz="1200"/>
              <a:pPr algn="r" defTabSz="907917"/>
              <a:t>19</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buFontTx/>
              <a:buChar char="•"/>
            </a:pPr>
            <a:r>
              <a:rPr lang="en-AU" sz="800"/>
              <a:t> </a:t>
            </a:r>
          </a:p>
        </p:txBody>
      </p:sp>
      <p:sp>
        <p:nvSpPr>
          <p:cNvPr id="44036" name="Slide Number Placeholder 3"/>
          <p:cNvSpPr>
            <a:spLocks noGrp="1"/>
          </p:cNvSpPr>
          <p:nvPr>
            <p:ph type="sldNum" sz="quarter" idx="5"/>
          </p:nvPr>
        </p:nvSpPr>
        <p:spPr/>
        <p:txBody>
          <a:bodyPr/>
          <a:lstStyle/>
          <a:p>
            <a:pPr>
              <a:defRPr/>
            </a:pPr>
            <a:fld id="{4D4A40A1-486D-42B0-B7FD-861743A5F04F}" type="slidenum">
              <a:rPr lang="en-US" smtClean="0"/>
              <a:pPr>
                <a:defRPr/>
              </a:pPr>
              <a:t>20</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defTabSz="966470">
              <a:defRPr/>
            </a:pPr>
            <a:endParaRPr lang="en-US" dirty="0"/>
          </a:p>
        </p:txBody>
      </p:sp>
      <p:sp>
        <p:nvSpPr>
          <p:cNvPr id="4" name="Slide Number Placeholder 3"/>
          <p:cNvSpPr>
            <a:spLocks noGrp="1"/>
          </p:cNvSpPr>
          <p:nvPr>
            <p:ph type="sldNum" sz="quarter" idx="5"/>
          </p:nvPr>
        </p:nvSpPr>
        <p:spPr/>
        <p:txBody>
          <a:bodyPr/>
          <a:lstStyle/>
          <a:p>
            <a:pPr>
              <a:defRPr/>
            </a:pPr>
            <a:fld id="{B1717A42-1E98-4504-A240-116DD81FE565}"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defTabSz="965058" eaLnBrk="1" hangingPunct="1"/>
            <a:endParaRPr lang="en-US" dirty="0" smtClean="0"/>
          </a:p>
        </p:txBody>
      </p:sp>
      <p:sp>
        <p:nvSpPr>
          <p:cNvPr id="30724" name="Slide Number Placeholder 3"/>
          <p:cNvSpPr>
            <a:spLocks noGrp="1"/>
          </p:cNvSpPr>
          <p:nvPr>
            <p:ph type="sldNum" sz="quarter" idx="5"/>
          </p:nvPr>
        </p:nvSpPr>
        <p:spPr/>
        <p:txBody>
          <a:bodyPr/>
          <a:lstStyle/>
          <a:p>
            <a:pPr>
              <a:defRPr/>
            </a:pPr>
            <a:fld id="{13E08EC8-95DD-4F2A-AC1D-675009B3BA94}" type="slidenum">
              <a:rPr lang="en-US" smtClean="0"/>
              <a:pPr>
                <a:defRPr/>
              </a:pPr>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defTabSz="966470">
              <a:defRPr/>
            </a:pPr>
            <a:endParaRPr lang="en-US" dirty="0"/>
          </a:p>
        </p:txBody>
      </p:sp>
      <p:sp>
        <p:nvSpPr>
          <p:cNvPr id="4" name="Slide Number Placeholder 3"/>
          <p:cNvSpPr>
            <a:spLocks noGrp="1"/>
          </p:cNvSpPr>
          <p:nvPr>
            <p:ph type="sldNum" sz="quarter" idx="5"/>
          </p:nvPr>
        </p:nvSpPr>
        <p:spPr/>
        <p:txBody>
          <a:bodyPr/>
          <a:lstStyle/>
          <a:p>
            <a:pPr>
              <a:defRPr/>
            </a:pPr>
            <a:fld id="{B1717A42-1E98-4504-A240-116DD81FE565}" type="slidenum">
              <a:rPr lang="en-US" smtClean="0"/>
              <a:pPr>
                <a:defRPr/>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defTabSz="966470">
              <a:defRPr/>
            </a:pPr>
            <a:endParaRPr lang="en-US" dirty="0"/>
          </a:p>
        </p:txBody>
      </p:sp>
      <p:sp>
        <p:nvSpPr>
          <p:cNvPr id="4" name="Slide Number Placeholder 3"/>
          <p:cNvSpPr>
            <a:spLocks noGrp="1"/>
          </p:cNvSpPr>
          <p:nvPr>
            <p:ph type="sldNum" sz="quarter" idx="5"/>
          </p:nvPr>
        </p:nvSpPr>
        <p:spPr/>
        <p:txBody>
          <a:bodyPr/>
          <a:lstStyle/>
          <a:p>
            <a:pPr>
              <a:defRPr/>
            </a:pPr>
            <a:fld id="{B1717A42-1E98-4504-A240-116DD81FE565}" type="slidenum">
              <a:rPr lang="en-US" smtClean="0"/>
              <a:pPr>
                <a:defRPr/>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defTabSz="966470">
              <a:defRPr/>
            </a:pPr>
            <a:r>
              <a:rPr lang="en-US" dirty="0" smtClean="0"/>
              <a:t>We haven’t said much about Audinate’s Dante yet. Audinate provides a complete stack to multiple manufacturers with whom we partner, implementing a complete standards-based solution.</a:t>
            </a:r>
          </a:p>
          <a:p>
            <a:pPr defTabSz="966470">
              <a:defRPr/>
            </a:pPr>
            <a:endParaRPr lang="en-US" dirty="0" smtClean="0"/>
          </a:p>
          <a:p>
            <a:pPr>
              <a:defRPr/>
            </a:pPr>
            <a:r>
              <a:rPr lang="en-US" dirty="0" smtClean="0"/>
              <a:t>This chart illustrates how Dante fits into AVB.</a:t>
            </a:r>
          </a:p>
          <a:p>
            <a:pPr>
              <a:defRPr/>
            </a:pPr>
            <a:endParaRPr lang="en-US" dirty="0" smtClean="0"/>
          </a:p>
          <a:p>
            <a:pPr>
              <a:defRPr/>
            </a:pPr>
            <a:r>
              <a:rPr lang="en-US" dirty="0" smtClean="0"/>
              <a:t>Of course Dante has been designed in a pre-AVB world, and we have taken advantage of the latest advancements in IT networking to provide very high performance transport of media streams. AVB helps to simplify the deployment of Dante systems just as it promises to do for everyone else.</a:t>
            </a:r>
          </a:p>
          <a:p>
            <a:pPr>
              <a:defRPr/>
            </a:pPr>
            <a:endParaRPr lang="en-US" dirty="0" smtClean="0"/>
          </a:p>
          <a:p>
            <a:pPr>
              <a:defRPr/>
            </a:pPr>
            <a:r>
              <a:rPr lang="en-US" dirty="0" smtClean="0"/>
              <a:t>On the left hand side you can see the elements that comprise the Dante system, from all the low level functions like clock sync and transport to the upper level features that complete the system – automatic device discovery and configuration, signal routing, management of latency at individual devices, redundancy, performance and network monitoring and our virtual implementation of Dante for Windows and Macintosh. This last item is the Dante Virtual Soundcard, and turns any PC into a fully bidirectional Dante node on your network for media recording and playback.</a:t>
            </a:r>
          </a:p>
          <a:p>
            <a:pPr>
              <a:defRPr/>
            </a:pPr>
            <a:endParaRPr lang="en-US" dirty="0" smtClean="0"/>
          </a:p>
          <a:p>
            <a:pPr>
              <a:defRPr/>
            </a:pPr>
            <a:r>
              <a:rPr lang="en-US" dirty="0" smtClean="0"/>
              <a:t>At this point in time, AVB seeks to standardize critical functionality at only the lower levels of this model – the upper levels will be filled out by different manufacturers in their own designs for hardware and software. </a:t>
            </a:r>
          </a:p>
          <a:p>
            <a:pPr>
              <a:defRPr/>
            </a:pPr>
            <a:endParaRPr lang="en-US" dirty="0" smtClean="0"/>
          </a:p>
          <a:p>
            <a:pPr>
              <a:defRPr/>
            </a:pPr>
            <a:r>
              <a:rPr lang="en-US" dirty="0" smtClean="0"/>
              <a:t>The red text on the right hand side illustrates the changes to the Dante implementation that AVB requires; we’ll be adding compliance with AVB Core Services and Transport, but this does not in any way interfere with or change our upper level functions. Dante will continue to be able to work in non-AVB as well as AVB-compliant networks.</a:t>
            </a:r>
          </a:p>
          <a:p>
            <a:pPr>
              <a:defRPr/>
            </a:pPr>
            <a:endParaRPr lang="en-US" dirty="0" smtClean="0"/>
          </a:p>
          <a:p>
            <a:pPr>
              <a:defRPr/>
            </a:pPr>
            <a:r>
              <a:rPr lang="en-US" dirty="0" smtClean="0"/>
              <a:t>The best part? All Dante-enabled devices can be updated to AVB compliance with a simple firmware update, and so Dante equipment purchased and in use today can be made “AVB aware” as soon as it is needed.</a:t>
            </a:r>
            <a:endParaRPr lang="en-US" dirty="0"/>
          </a:p>
        </p:txBody>
      </p:sp>
      <p:sp>
        <p:nvSpPr>
          <p:cNvPr id="4" name="Slide Number Placeholder 3"/>
          <p:cNvSpPr>
            <a:spLocks noGrp="1"/>
          </p:cNvSpPr>
          <p:nvPr>
            <p:ph type="sldNum" sz="quarter" idx="5"/>
          </p:nvPr>
        </p:nvSpPr>
        <p:spPr/>
        <p:txBody>
          <a:bodyPr/>
          <a:lstStyle/>
          <a:p>
            <a:pPr>
              <a:defRPr/>
            </a:pPr>
            <a:fld id="{B1717A42-1E98-4504-A240-116DD81FE565}" type="slidenum">
              <a:rPr lang="en-US" smtClean="0"/>
              <a:pPr>
                <a:defRPr/>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defTabSz="966470">
              <a:defRPr/>
            </a:pPr>
            <a:endParaRPr lang="en-US" dirty="0"/>
          </a:p>
        </p:txBody>
      </p:sp>
      <p:sp>
        <p:nvSpPr>
          <p:cNvPr id="4" name="Slide Number Placeholder 3"/>
          <p:cNvSpPr>
            <a:spLocks noGrp="1"/>
          </p:cNvSpPr>
          <p:nvPr>
            <p:ph type="sldNum" sz="quarter" idx="5"/>
          </p:nvPr>
        </p:nvSpPr>
        <p:spPr/>
        <p:txBody>
          <a:bodyPr/>
          <a:lstStyle/>
          <a:p>
            <a:pPr>
              <a:defRPr/>
            </a:pPr>
            <a:fld id="{B1717A42-1E98-4504-A240-116DD81FE565}" type="slidenum">
              <a:rPr lang="en-US" smtClean="0"/>
              <a:pPr>
                <a:defRPr/>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78BE653-D519-43EC-A392-9600312144EC}" type="slidenum">
              <a:rPr lang="en-US" smtClean="0"/>
              <a:pPr>
                <a:defRPr/>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
          <p:cNvSpPr>
            <a:spLocks noGrp="1" noRot="1" noChangeAspect="1" noChangeArrowheads="1"/>
          </p:cNvSpPr>
          <p:nvPr>
            <p:ph type="sldImg"/>
          </p:nvPr>
        </p:nvSpPr>
        <p:spPr>
          <a:solidFill>
            <a:srgbClr val="FFFFFF"/>
          </a:solidFill>
          <a:ln/>
        </p:spPr>
      </p:sp>
      <p:sp>
        <p:nvSpPr>
          <p:cNvPr id="11673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500" dirty="0">
              <a:solidFill>
                <a:srgbClr val="000000"/>
              </a:solidFill>
              <a:latin typeface="Lucida Sans" charset="0"/>
              <a:cs typeface="Lucida Sans" charset="0"/>
              <a:sym typeface="Lucida Sans"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FE086AC4-5AB6-4F69-BD2E-0C308957D85F}" type="slidenum">
              <a:rPr lang="en-US" smtClean="0"/>
              <a:pPr>
                <a:defRPr/>
              </a:pPr>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en-US" dirty="0" smtClean="0"/>
          </a:p>
        </p:txBody>
      </p:sp>
      <p:sp>
        <p:nvSpPr>
          <p:cNvPr id="25604" name="Slide Number Placeholder 3"/>
          <p:cNvSpPr>
            <a:spLocks noGrp="1"/>
          </p:cNvSpPr>
          <p:nvPr>
            <p:ph type="sldNum" sz="quarter" idx="5"/>
          </p:nvPr>
        </p:nvSpPr>
        <p:spPr/>
        <p:txBody>
          <a:bodyPr/>
          <a:lstStyle/>
          <a:p>
            <a:pPr>
              <a:defRPr/>
            </a:pPr>
            <a:fld id="{D1DD84E1-66F4-46BD-8C50-D20F0A9CDA28}" type="slidenum">
              <a:rPr lang="en-US" smtClean="0"/>
              <a:pPr>
                <a:defRPr/>
              </a:pPr>
              <a:t>4</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p:txBody>
          <a:bodyPr/>
          <a:lstStyle/>
          <a:p>
            <a:pPr>
              <a:defRPr/>
            </a:pPr>
            <a:fld id="{204400DE-0A9B-4AD8-9E74-DD6A7713AF30}" type="slidenum">
              <a:rPr lang="en-US" smtClean="0"/>
              <a:pPr>
                <a:defRPr/>
              </a:pPr>
              <a:t>5</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p>
        </p:txBody>
      </p:sp>
      <p:sp>
        <p:nvSpPr>
          <p:cNvPr id="26628" name="Slide Number Placeholder 3"/>
          <p:cNvSpPr>
            <a:spLocks noGrp="1"/>
          </p:cNvSpPr>
          <p:nvPr>
            <p:ph type="sldNum" sz="quarter" idx="5"/>
          </p:nvPr>
        </p:nvSpPr>
        <p:spPr/>
        <p:txBody>
          <a:bodyPr/>
          <a:lstStyle/>
          <a:p>
            <a:pPr>
              <a:defRPr/>
            </a:pPr>
            <a:fld id="{420335D6-F230-4063-AFD2-6B8573105FAA}" type="slidenum">
              <a:rPr lang="en-US" smtClean="0"/>
              <a:pPr>
                <a:defRPr/>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p>
        </p:txBody>
      </p:sp>
      <p:sp>
        <p:nvSpPr>
          <p:cNvPr id="27652" name="Slide Number Placeholder 3"/>
          <p:cNvSpPr>
            <a:spLocks noGrp="1"/>
          </p:cNvSpPr>
          <p:nvPr>
            <p:ph type="sldNum" sz="quarter" idx="5"/>
          </p:nvPr>
        </p:nvSpPr>
        <p:spPr/>
        <p:txBody>
          <a:bodyPr/>
          <a:lstStyle/>
          <a:p>
            <a:pPr>
              <a:defRPr/>
            </a:pPr>
            <a:fld id="{00DCFE26-56BA-487F-8387-147958A721C3}" type="slidenum">
              <a:rPr lang="en-US" smtClean="0"/>
              <a:pPr>
                <a:defRPr/>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p>
        </p:txBody>
      </p:sp>
      <p:sp>
        <p:nvSpPr>
          <p:cNvPr id="28676" name="Slide Number Placeholder 3"/>
          <p:cNvSpPr>
            <a:spLocks noGrp="1"/>
          </p:cNvSpPr>
          <p:nvPr>
            <p:ph type="sldNum" sz="quarter" idx="5"/>
          </p:nvPr>
        </p:nvSpPr>
        <p:spPr/>
        <p:txBody>
          <a:bodyPr/>
          <a:lstStyle/>
          <a:p>
            <a:pPr>
              <a:defRPr/>
            </a:pPr>
            <a:fld id="{6F99CBBD-8304-448D-BD94-76179BDAA313}" type="slidenum">
              <a:rPr lang="en-US" smtClean="0"/>
              <a:pPr>
                <a:defRPr/>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E086AC4-5AB6-4F69-BD2E-0C308957D85F}"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88806FD-28B7-47B2-9C5C-70F34A7A0EAA}" type="slidenum">
              <a:rPr lang="en-US" smtClean="0"/>
              <a:pPr>
                <a:defRPr/>
              </a:pPr>
              <a:t>10</a:t>
            </a:fld>
            <a:endParaRPr lang="en-US" dirty="0"/>
          </a:p>
        </p:txBody>
      </p:sp>
    </p:spTree>
    <p:extLst>
      <p:ext uri="{BB962C8B-B14F-4D97-AF65-F5344CB8AC3E}">
        <p14:creationId xmlns:p14="http://schemas.microsoft.com/office/powerpoint/2010/main" val="1171373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userDrawn="1"/>
        </p:nvSpPr>
        <p:spPr bwMode="auto">
          <a:xfrm flipH="1">
            <a:off x="468313" y="6459538"/>
            <a:ext cx="8229600" cy="0"/>
          </a:xfrm>
          <a:prstGeom prst="line">
            <a:avLst/>
          </a:prstGeom>
          <a:noFill/>
          <a:ln w="38100">
            <a:solidFill>
              <a:srgbClr val="E53A42"/>
            </a:solidFill>
            <a:round/>
            <a:headEnd/>
            <a:tailEnd/>
          </a:ln>
          <a:effectLst/>
        </p:spPr>
        <p:txBody>
          <a:bodyPr/>
          <a:lstStyle/>
          <a:p>
            <a:pPr>
              <a:defRPr/>
            </a:pPr>
            <a:endParaRPr lang="en-US" dirty="0">
              <a:latin typeface="Arial" pitchFamily="34" charset="0"/>
            </a:endParaRPr>
          </a:p>
        </p:txBody>
      </p:sp>
      <p:pic>
        <p:nvPicPr>
          <p:cNvPr id="5" name="Picture 11" descr="Audinate PPT top.png"/>
          <p:cNvPicPr>
            <a:picLocks noChangeAspect="1"/>
          </p:cNvPicPr>
          <p:nvPr userDrawn="1"/>
        </p:nvPicPr>
        <p:blipFill>
          <a:blip r:embed="rId2" cstate="print"/>
          <a:srcRect/>
          <a:stretch>
            <a:fillRect/>
          </a:stretch>
        </p:blipFill>
        <p:spPr bwMode="auto">
          <a:xfrm>
            <a:off x="401638" y="139700"/>
            <a:ext cx="8393112" cy="619125"/>
          </a:xfrm>
          <a:prstGeom prst="rect">
            <a:avLst/>
          </a:prstGeom>
          <a:noFill/>
          <a:ln w="9525">
            <a:noFill/>
            <a:miter lim="800000"/>
            <a:headEnd/>
            <a:tailEnd/>
          </a:ln>
        </p:spPr>
      </p:pic>
      <p:sp>
        <p:nvSpPr>
          <p:cNvPr id="235522" name="Rectangle 2"/>
          <p:cNvSpPr>
            <a:spLocks noGrp="1" noChangeArrowheads="1"/>
          </p:cNvSpPr>
          <p:nvPr>
            <p:ph type="ctrTitle"/>
          </p:nvPr>
        </p:nvSpPr>
        <p:spPr>
          <a:xfrm>
            <a:off x="3440097" y="1220464"/>
            <a:ext cx="5246703" cy="1470025"/>
          </a:xfrm>
        </p:spPr>
        <p:txBody>
          <a:bodyPr/>
          <a:lstStyle>
            <a:lvl1pPr algn="ctr">
              <a:defRPr/>
            </a:lvl1pPr>
          </a:lstStyle>
          <a:p>
            <a:r>
              <a:rPr lang="en-US" smtClean="0"/>
              <a:t>Click to edit Master title style</a:t>
            </a:r>
            <a:endParaRPr lang="en-US" dirty="0"/>
          </a:p>
        </p:txBody>
      </p:sp>
      <p:sp>
        <p:nvSpPr>
          <p:cNvPr id="235523" name="Rectangle 3"/>
          <p:cNvSpPr>
            <a:spLocks noGrp="1" noChangeArrowheads="1"/>
          </p:cNvSpPr>
          <p:nvPr>
            <p:ph type="subTitle" idx="1"/>
          </p:nvPr>
        </p:nvSpPr>
        <p:spPr>
          <a:xfrm>
            <a:off x="3440098" y="2852810"/>
            <a:ext cx="5246702" cy="539677"/>
          </a:xfrm>
        </p:spPr>
        <p:txBody>
          <a:bodyPr/>
          <a:lstStyle>
            <a:lvl1pPr marL="0" indent="0" algn="ctr">
              <a:buFontTx/>
              <a:buNone/>
              <a:defRPr sz="2400"/>
            </a:lvl1pPr>
          </a:lstStyle>
          <a:p>
            <a:r>
              <a:rPr lang="en-US" smtClean="0"/>
              <a:t>Click to edit Master subtitle style</a:t>
            </a:r>
            <a:endParaRPr lang="en-US" dirty="0"/>
          </a:p>
        </p:txBody>
      </p:sp>
      <p:sp>
        <p:nvSpPr>
          <p:cNvPr id="7" name="Rectangle 5"/>
          <p:cNvSpPr>
            <a:spLocks noGrp="1" noChangeArrowheads="1"/>
          </p:cNvSpPr>
          <p:nvPr>
            <p:ph type="ftr" sz="quarter" idx="11"/>
          </p:nvPr>
        </p:nvSpPr>
        <p:spPr/>
        <p:txBody>
          <a:bodyPr/>
          <a:lstStyle>
            <a:lvl1pPr>
              <a:defRPr/>
            </a:lvl1pPr>
          </a:lstStyle>
          <a:p>
            <a:pPr>
              <a:defRPr/>
            </a:pPr>
            <a:r>
              <a:rPr lang="en-US" dirty="0" smtClean="0"/>
              <a:t>Confidential © Audinate 2011</a:t>
            </a:r>
            <a:endParaRPr lang="en-US" dirty="0"/>
          </a:p>
        </p:txBody>
      </p:sp>
      <p:sp>
        <p:nvSpPr>
          <p:cNvPr id="8" name="Rectangle 6"/>
          <p:cNvSpPr>
            <a:spLocks noGrp="1" noChangeArrowheads="1"/>
          </p:cNvSpPr>
          <p:nvPr>
            <p:ph type="sldNum" sz="quarter" idx="12"/>
          </p:nvPr>
        </p:nvSpPr>
        <p:spPr/>
        <p:txBody>
          <a:bodyPr/>
          <a:lstStyle>
            <a:lvl1pPr>
              <a:defRPr/>
            </a:lvl1pPr>
          </a:lstStyle>
          <a:p>
            <a:pPr>
              <a:defRPr/>
            </a:pPr>
            <a:fld id="{0D6696FB-B175-4CCD-95D3-A88E7A0A55D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D8ABE8B-2AEE-4488-8588-515B07DACB8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AD112B33-E323-4CD9-A95B-92519CBCC19E}"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31863"/>
            <a:ext cx="2057400" cy="5194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31863"/>
            <a:ext cx="6019800" cy="5194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D95A3DF5-FA69-4FA5-8812-A24F3BC3D205}"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28663"/>
            <a:ext cx="8229600" cy="485775"/>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357313"/>
            <a:ext cx="8229600" cy="4768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78DB6581-0C73-4C84-A2EC-FD1D125B315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312"/>
            <a:ext cx="8229600" cy="5000645"/>
          </a:xfrm>
        </p:spPr>
        <p:txBody>
          <a:bodyPr/>
          <a:lstStyle>
            <a:lvl1pPr>
              <a:buFont typeface="Wingdings" pitchFamily="2" charset="2"/>
              <a:buChar char="§"/>
              <a:defRPr/>
            </a:lvl1pPr>
            <a:lvl2pPr>
              <a:defRPr sz="2400"/>
            </a:lvl2pPr>
            <a:lvl3pPr>
              <a:buFont typeface="Wingdings" pitchFamily="2" charset="2"/>
              <a:buChar char=""/>
              <a:defRPr sz="2000"/>
            </a:lvl3pPr>
            <a:lvl4pPr>
              <a:buSzPct val="80000"/>
              <a:buFont typeface="Courier New" pitchFamily="49" charset="0"/>
              <a:buChar char="o"/>
              <a:defRPr sz="18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2"/>
          <p:cNvSpPr>
            <a:spLocks noGrp="1" noChangeArrowheads="1"/>
          </p:cNvSpPr>
          <p:nvPr>
            <p:ph type="title"/>
          </p:nvPr>
        </p:nvSpPr>
        <p:spPr bwMode="auto">
          <a:xfrm>
            <a:off x="457200" y="728663"/>
            <a:ext cx="8229600" cy="485775"/>
          </a:xfrm>
          <a:prstGeom prst="rect">
            <a:avLst/>
          </a:prstGeom>
          <a:noFill/>
          <a:ln w="9525">
            <a:noFill/>
            <a:miter lim="800000"/>
            <a:headEnd/>
            <a:tailEnd/>
          </a:ln>
        </p:spPr>
        <p:txBody>
          <a:bodyPr/>
          <a:lstStyle/>
          <a:p>
            <a:pPr lvl="0"/>
            <a:r>
              <a:rPr lang="en-US" smtClean="0"/>
              <a:t>Click to edit Master title style</a:t>
            </a:r>
            <a:endParaRPr lang="en-US" dirty="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00820F93-0959-487E-8B85-2E20584420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312"/>
            <a:ext cx="8229600" cy="5000645"/>
          </a:xfrm>
        </p:spPr>
        <p:txBody>
          <a:bodyPr/>
          <a:lstStyle>
            <a:lvl1pPr>
              <a:buFont typeface="Wingdings" pitchFamily="2" charset="2"/>
              <a:buChar char="§"/>
              <a:defRPr/>
            </a:lvl1pPr>
            <a:lvl2pPr>
              <a:defRPr sz="2400"/>
            </a:lvl2pPr>
            <a:lvl3pPr>
              <a:buFont typeface="Wingdings" pitchFamily="2" charset="2"/>
              <a:buChar char=""/>
              <a:defRPr sz="2000"/>
            </a:lvl3pPr>
            <a:lvl4pPr>
              <a:buSzPct val="80000"/>
              <a:buFont typeface="Courier New" pitchFamily="49" charset="0"/>
              <a:buChar char="o"/>
              <a:defRPr sz="18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2"/>
          <p:cNvSpPr>
            <a:spLocks noGrp="1" noChangeArrowheads="1"/>
          </p:cNvSpPr>
          <p:nvPr>
            <p:ph type="title"/>
          </p:nvPr>
        </p:nvSpPr>
        <p:spPr bwMode="auto">
          <a:xfrm>
            <a:off x="457200" y="728663"/>
            <a:ext cx="8229600" cy="485775"/>
          </a:xfrm>
          <a:prstGeom prst="rect">
            <a:avLst/>
          </a:prstGeom>
          <a:noFill/>
          <a:ln w="9525">
            <a:noFill/>
            <a:miter lim="800000"/>
            <a:headEnd/>
            <a:tailEnd/>
          </a:ln>
        </p:spPr>
        <p:txBody>
          <a:bodyPr/>
          <a:lstStyle/>
          <a:p>
            <a:pPr lvl="0"/>
            <a:r>
              <a:rPr lang="en-US" smtClean="0"/>
              <a:t>Click to edit Master title style</a:t>
            </a:r>
            <a:endParaRPr lang="en-US" dirty="0" smtClean="0"/>
          </a:p>
        </p:txBody>
      </p:sp>
      <p:sp>
        <p:nvSpPr>
          <p:cNvPr id="4" name="Rectangle 5"/>
          <p:cNvSpPr>
            <a:spLocks noGrp="1" noChangeArrowheads="1"/>
          </p:cNvSpPr>
          <p:nvPr>
            <p:ph type="ftr" sz="quarter" idx="10"/>
          </p:nvPr>
        </p:nvSpPr>
        <p:spPr>
          <a:xfrm>
            <a:off x="3124200" y="6496092"/>
            <a:ext cx="2895600" cy="220662"/>
          </a:xfrm>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580E65BF-D036-4CA3-8974-09D3EF9EBCE3}"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714B823F-9777-4123-8D74-8087E8F80F53}"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931863"/>
            <a:ext cx="8229600" cy="4857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r>
              <a:rPr lang="en-US" noProof="0" smtClean="0"/>
              <a:t>Click icon to add table</a:t>
            </a:r>
            <a:endParaRPr lang="en-US" noProof="0" dirty="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21C67263-5BFF-4BEA-BD7F-99D3BD5B64B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EE28581F-6DF2-4C6A-BE23-11E9F353E5F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5CD12F46-62CE-4468-B605-05B81424A64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smtClean="0"/>
              <a:t>Confidential © Audinate 2011</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268AF017-CC74-4BC5-BA69-C863B2C9C06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85794"/>
            <a:ext cx="5111750" cy="5340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Confidential © Audinate 2010</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7A7974E7-692D-457D-98A0-AEBA6BC28C5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Audinate PPT top.png"/>
          <p:cNvPicPr>
            <a:picLocks noChangeAspect="1"/>
          </p:cNvPicPr>
          <p:nvPr/>
        </p:nvPicPr>
        <p:blipFill>
          <a:blip r:embed="rId15" cstate="print"/>
          <a:srcRect/>
          <a:stretch>
            <a:fillRect/>
          </a:stretch>
        </p:blipFill>
        <p:spPr bwMode="auto">
          <a:xfrm>
            <a:off x="401638" y="139700"/>
            <a:ext cx="8393112" cy="6191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728663"/>
            <a:ext cx="8229600" cy="485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357313"/>
            <a:ext cx="8229600" cy="4768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4501" name="Rectangle 5"/>
          <p:cNvSpPr>
            <a:spLocks noGrp="1" noChangeArrowheads="1"/>
          </p:cNvSpPr>
          <p:nvPr>
            <p:ph type="ftr" sz="quarter" idx="3"/>
          </p:nvPr>
        </p:nvSpPr>
        <p:spPr bwMode="auto">
          <a:xfrm>
            <a:off x="3124200" y="6500813"/>
            <a:ext cx="2895600" cy="220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tx1"/>
                </a:solidFill>
                <a:latin typeface="Arial" pitchFamily="34" charset="0"/>
              </a:defRPr>
            </a:lvl1pPr>
          </a:lstStyle>
          <a:p>
            <a:pPr>
              <a:defRPr/>
            </a:pPr>
            <a:r>
              <a:rPr lang="en-US" dirty="0" smtClean="0"/>
              <a:t>Confidential © Audinate 2011</a:t>
            </a:r>
            <a:endParaRPr lang="en-US" dirty="0"/>
          </a:p>
        </p:txBody>
      </p:sp>
      <p:sp>
        <p:nvSpPr>
          <p:cNvPr id="234502" name="Rectangle 6"/>
          <p:cNvSpPr>
            <a:spLocks noGrp="1" noChangeArrowheads="1"/>
          </p:cNvSpPr>
          <p:nvPr>
            <p:ph type="sldNum" sz="quarter" idx="4"/>
          </p:nvPr>
        </p:nvSpPr>
        <p:spPr bwMode="auto">
          <a:xfrm>
            <a:off x="6553200" y="6500813"/>
            <a:ext cx="2133600" cy="220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tx1"/>
                </a:solidFill>
                <a:latin typeface="Arial" pitchFamily="34" charset="0"/>
              </a:defRPr>
            </a:lvl1pPr>
          </a:lstStyle>
          <a:p>
            <a:pPr>
              <a:defRPr/>
            </a:pPr>
            <a:fld id="{73D3B400-F5F7-455E-AE2D-AF75A6644047}" type="slidenum">
              <a:rPr lang="en-US"/>
              <a:pPr>
                <a:defRPr/>
              </a:pPr>
              <a:t>‹#›</a:t>
            </a:fld>
            <a:endParaRPr lang="en-US" dirty="0"/>
          </a:p>
        </p:txBody>
      </p:sp>
      <p:sp>
        <p:nvSpPr>
          <p:cNvPr id="10" name="Line 7"/>
          <p:cNvSpPr>
            <a:spLocks noChangeShapeType="1"/>
          </p:cNvSpPr>
          <p:nvPr/>
        </p:nvSpPr>
        <p:spPr bwMode="auto">
          <a:xfrm flipH="1">
            <a:off x="468313" y="6459538"/>
            <a:ext cx="8229600" cy="0"/>
          </a:xfrm>
          <a:prstGeom prst="line">
            <a:avLst/>
          </a:prstGeom>
          <a:noFill/>
          <a:ln w="38100">
            <a:solidFill>
              <a:srgbClr val="E53A42"/>
            </a:solidFill>
            <a:round/>
            <a:headEnd/>
            <a:tailEnd/>
          </a:ln>
          <a:effectLst/>
        </p:spPr>
        <p:txBody>
          <a:bodyPr/>
          <a:lstStyle/>
          <a:p>
            <a:pPr>
              <a:defRPr/>
            </a:pPr>
            <a:endParaRPr lang="en-US"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4122" r:id="rId1"/>
    <p:sldLayoutId id="2147484110" r:id="rId2"/>
    <p:sldLayoutId id="2147484111" r:id="rId3"/>
    <p:sldLayoutId id="2147484112" r:id="rId4"/>
    <p:sldLayoutId id="2147484113" r:id="rId5"/>
    <p:sldLayoutId id="2147484114" r:id="rId6"/>
    <p:sldLayoutId id="2147484115" r:id="rId7"/>
    <p:sldLayoutId id="2147484116" r:id="rId8"/>
    <p:sldLayoutId id="2147484117" r:id="rId9"/>
    <p:sldLayoutId id="2147484118" r:id="rId10"/>
    <p:sldLayoutId id="2147484119" r:id="rId11"/>
    <p:sldLayoutId id="2147484120" r:id="rId12"/>
    <p:sldLayoutId id="2147484121" r:id="rId13"/>
  </p:sldLayoutIdLst>
  <p:hf hdr="0" dt="0"/>
  <p:txStyles>
    <p:titleStyle>
      <a:lvl1pPr algn="l" rtl="0" eaLnBrk="1" fontAlgn="base" hangingPunct="1">
        <a:spcBef>
          <a:spcPct val="0"/>
        </a:spcBef>
        <a:spcAft>
          <a:spcPct val="0"/>
        </a:spcAft>
        <a:defRPr sz="3600">
          <a:solidFill>
            <a:srgbClr val="D80033"/>
          </a:solidFill>
          <a:latin typeface="+mj-lt"/>
          <a:ea typeface="+mj-ea"/>
          <a:cs typeface="+mj-cs"/>
        </a:defRPr>
      </a:lvl1pPr>
      <a:lvl2pPr algn="l" rtl="0" eaLnBrk="1" fontAlgn="base" hangingPunct="1">
        <a:spcBef>
          <a:spcPct val="0"/>
        </a:spcBef>
        <a:spcAft>
          <a:spcPct val="0"/>
        </a:spcAft>
        <a:defRPr sz="3600">
          <a:solidFill>
            <a:srgbClr val="D80033"/>
          </a:solidFill>
          <a:latin typeface="Lucida Sans" pitchFamily="34" charset="0"/>
        </a:defRPr>
      </a:lvl2pPr>
      <a:lvl3pPr algn="l" rtl="0" eaLnBrk="1" fontAlgn="base" hangingPunct="1">
        <a:spcBef>
          <a:spcPct val="0"/>
        </a:spcBef>
        <a:spcAft>
          <a:spcPct val="0"/>
        </a:spcAft>
        <a:defRPr sz="3600">
          <a:solidFill>
            <a:srgbClr val="D80033"/>
          </a:solidFill>
          <a:latin typeface="Lucida Sans" pitchFamily="34" charset="0"/>
        </a:defRPr>
      </a:lvl3pPr>
      <a:lvl4pPr algn="l" rtl="0" eaLnBrk="1" fontAlgn="base" hangingPunct="1">
        <a:spcBef>
          <a:spcPct val="0"/>
        </a:spcBef>
        <a:spcAft>
          <a:spcPct val="0"/>
        </a:spcAft>
        <a:defRPr sz="3600">
          <a:solidFill>
            <a:srgbClr val="D80033"/>
          </a:solidFill>
          <a:latin typeface="Lucida Sans" pitchFamily="34" charset="0"/>
        </a:defRPr>
      </a:lvl4pPr>
      <a:lvl5pPr algn="l" rtl="0" eaLnBrk="1" fontAlgn="base" hangingPunct="1">
        <a:spcBef>
          <a:spcPct val="0"/>
        </a:spcBef>
        <a:spcAft>
          <a:spcPct val="0"/>
        </a:spcAft>
        <a:defRPr sz="3600">
          <a:solidFill>
            <a:srgbClr val="D80033"/>
          </a:solidFill>
          <a:latin typeface="Lucida Sans" pitchFamily="34" charset="0"/>
        </a:defRPr>
      </a:lvl5pPr>
      <a:lvl6pPr marL="457200" algn="l" rtl="0" eaLnBrk="1" fontAlgn="base" hangingPunct="1">
        <a:spcBef>
          <a:spcPct val="0"/>
        </a:spcBef>
        <a:spcAft>
          <a:spcPct val="0"/>
        </a:spcAft>
        <a:defRPr sz="3600">
          <a:solidFill>
            <a:srgbClr val="D80033"/>
          </a:solidFill>
          <a:latin typeface="Lucida Sans" pitchFamily="34" charset="0"/>
        </a:defRPr>
      </a:lvl6pPr>
      <a:lvl7pPr marL="914400" algn="l" rtl="0" eaLnBrk="1" fontAlgn="base" hangingPunct="1">
        <a:spcBef>
          <a:spcPct val="0"/>
        </a:spcBef>
        <a:spcAft>
          <a:spcPct val="0"/>
        </a:spcAft>
        <a:defRPr sz="3600">
          <a:solidFill>
            <a:srgbClr val="D80033"/>
          </a:solidFill>
          <a:latin typeface="Lucida Sans" pitchFamily="34" charset="0"/>
        </a:defRPr>
      </a:lvl7pPr>
      <a:lvl8pPr marL="1371600" algn="l" rtl="0" eaLnBrk="1" fontAlgn="base" hangingPunct="1">
        <a:spcBef>
          <a:spcPct val="0"/>
        </a:spcBef>
        <a:spcAft>
          <a:spcPct val="0"/>
        </a:spcAft>
        <a:defRPr sz="3600">
          <a:solidFill>
            <a:srgbClr val="D80033"/>
          </a:solidFill>
          <a:latin typeface="Lucida Sans" pitchFamily="34" charset="0"/>
        </a:defRPr>
      </a:lvl8pPr>
      <a:lvl9pPr marL="1828800" algn="l" rtl="0" eaLnBrk="1" fontAlgn="base" hangingPunct="1">
        <a:spcBef>
          <a:spcPct val="0"/>
        </a:spcBef>
        <a:spcAft>
          <a:spcPct val="0"/>
        </a:spcAft>
        <a:defRPr sz="3600">
          <a:solidFill>
            <a:srgbClr val="D80033"/>
          </a:solidFill>
          <a:latin typeface="Lucida Sans" pitchFamily="34" charset="0"/>
        </a:defRPr>
      </a:lvl9pPr>
    </p:titleStyle>
    <p:bodyStyle>
      <a:lvl1pPr marL="342900" indent="-342900" algn="l" rtl="0" eaLnBrk="1" fontAlgn="base" hangingPunct="1">
        <a:spcBef>
          <a:spcPct val="20000"/>
        </a:spcBef>
        <a:spcAft>
          <a:spcPct val="0"/>
        </a:spcAft>
        <a:buClr>
          <a:srgbClr val="D80033"/>
        </a:buClr>
        <a:buChar char="•"/>
        <a:defRPr lang="en-US" sz="2800" dirty="0">
          <a:solidFill>
            <a:schemeClr val="tx1"/>
          </a:solidFill>
          <a:latin typeface="+mn-lt"/>
          <a:ea typeface="+mn-ea"/>
          <a:cs typeface="+mn-cs"/>
        </a:defRPr>
      </a:lvl1pPr>
      <a:lvl2pPr marL="742950" indent="-285750" algn="l" rtl="0" eaLnBrk="1" fontAlgn="base" hangingPunct="1">
        <a:spcBef>
          <a:spcPct val="20000"/>
        </a:spcBef>
        <a:spcAft>
          <a:spcPct val="0"/>
        </a:spcAft>
        <a:buClr>
          <a:srgbClr val="D80033"/>
        </a:buClr>
        <a:buChar char="–"/>
        <a:defRPr lang="en-US" sz="2400" dirty="0">
          <a:solidFill>
            <a:schemeClr val="tx1"/>
          </a:solidFill>
          <a:latin typeface="+mn-lt"/>
        </a:defRPr>
      </a:lvl2pPr>
      <a:lvl3pPr marL="1143000" indent="-228600" algn="l" rtl="0" eaLnBrk="1" fontAlgn="base" hangingPunct="1">
        <a:spcBef>
          <a:spcPct val="20000"/>
        </a:spcBef>
        <a:spcAft>
          <a:spcPct val="0"/>
        </a:spcAft>
        <a:buClr>
          <a:srgbClr val="D80033"/>
        </a:buClr>
        <a:buChar char="•"/>
        <a:defRPr lang="en-US" sz="2000" dirty="0">
          <a:solidFill>
            <a:schemeClr val="tx1"/>
          </a:solidFill>
          <a:latin typeface="+mn-lt"/>
        </a:defRPr>
      </a:lvl3pPr>
      <a:lvl4pPr marL="1600200" indent="-228600" algn="l" rtl="0" eaLnBrk="1" fontAlgn="base" hangingPunct="1">
        <a:spcBef>
          <a:spcPct val="20000"/>
        </a:spcBef>
        <a:spcAft>
          <a:spcPct val="0"/>
        </a:spcAft>
        <a:buClr>
          <a:srgbClr val="D80033"/>
        </a:buClr>
        <a:buChar char="–"/>
        <a:defRPr lang="en-US" dirty="0">
          <a:solidFill>
            <a:schemeClr val="tx1"/>
          </a:solidFill>
          <a:latin typeface="+mn-lt"/>
        </a:defRPr>
      </a:lvl4pPr>
      <a:lvl5pPr marL="2057400" indent="-228600" algn="l" rtl="0" eaLnBrk="1" fontAlgn="base" hangingPunct="1">
        <a:spcBef>
          <a:spcPct val="20000"/>
        </a:spcBef>
        <a:spcAft>
          <a:spcPct val="0"/>
        </a:spcAft>
        <a:buClr>
          <a:srgbClr val="D80033"/>
        </a:buClr>
        <a:buChar char="»"/>
        <a:defRPr lang="en-US" sz="1600" dirty="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bin"/><Relationship Id="rId5" Type="http://schemas.openxmlformats.org/officeDocument/2006/relationships/oleObject" Target="../embeddings/Microsoft_Excel_97_-_2004_Worksheet1.xls"/><Relationship Id="rId6" Type="http://schemas.openxmlformats.org/officeDocument/2006/relationships/image" Target="../media/image40.emf"/><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2.emf"/><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gif"/><Relationship Id="rId5" Type="http://schemas.openxmlformats.org/officeDocument/2006/relationships/image" Target="../media/image45.jpeg"/><Relationship Id="rId6" Type="http://schemas.openxmlformats.org/officeDocument/2006/relationships/image" Target="../media/image46.png"/><Relationship Id="rId7" Type="http://schemas.openxmlformats.org/officeDocument/2006/relationships/image" Target="../media/image47.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4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50.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hyperlink" Target="http://www.audinate.com/" TargetMode="External"/><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hyperlink" Target="http://www.asl-electronics.co.uk/index.html" TargetMode="External"/><Relationship Id="rId21" Type="http://schemas.openxmlformats.org/officeDocument/2006/relationships/image" Target="../media/image21.png"/><Relationship Id="rId22" Type="http://schemas.openxmlformats.org/officeDocument/2006/relationships/image" Target="../media/image22.gif"/><Relationship Id="rId23" Type="http://schemas.openxmlformats.org/officeDocument/2006/relationships/image" Target="../media/image23.jpeg"/><Relationship Id="rId24" Type="http://schemas.openxmlformats.org/officeDocument/2006/relationships/image" Target="../media/image24.png"/><Relationship Id="rId25" Type="http://schemas.openxmlformats.org/officeDocument/2006/relationships/image" Target="../media/image25.png"/><Relationship Id="rId26" Type="http://schemas.openxmlformats.org/officeDocument/2006/relationships/image" Target="../media/image26.png"/><Relationship Id="rId27" Type="http://schemas.openxmlformats.org/officeDocument/2006/relationships/hyperlink" Target="http://images.google.com/imgres?imgurl=http://www.pearsonandpearson.com/media/proaudio/Symetrix_Logo_Blue.jpg&amp;imgrefurl=http://www.pearsonandpearson.com/pages/proaudio.html&amp;usg=__oIzUWTLH_YmaUk15uX6pBMRdPXQ=&amp;h=192&amp;w=210&amp;sz=23&amp;hl=en&amp;start=2&amp;sig2=ZPOTf3LjF9fxtFChH7AKMw&amp;tbnid=d20HdBg9We0wyM:&amp;tbnh=97&amp;tbnw=106&amp;ei=EhdJSZTuEouasAPO9vH2DA&amp;prev=/images?q=symetrix+logo&amp;gbv=2&amp;hl=en" TargetMode="External"/><Relationship Id="rId28" Type="http://schemas.openxmlformats.org/officeDocument/2006/relationships/image" Target="../media/image27.jpeg"/><Relationship Id="rId29" Type="http://schemas.openxmlformats.org/officeDocument/2006/relationships/image" Target="../media/image28.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6" Type="http://schemas.openxmlformats.org/officeDocument/2006/relationships/image" Target="../media/image17.png"/><Relationship Id="rId17" Type="http://schemas.openxmlformats.org/officeDocument/2006/relationships/image" Target="../media/image18.jpeg"/><Relationship Id="rId18" Type="http://schemas.openxmlformats.org/officeDocument/2006/relationships/image" Target="../media/image19.png"/><Relationship Id="rId19"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hyperlink" Target="http://images.google.com/imgres?imgurl=http://www.novasco.co.uk/xtaLogo.jpg&amp;imgrefurl=http://www.novasco.co.uk/&amp;usg=__QCL7bVou8ulLDZy61cxn-rVoL5s=&amp;h=69&amp;w=220&amp;sz=10&amp;hl=en&amp;start=1&amp;sig2=nYScneNyhmvzWpFe8lHvdg&amp;um=1&amp;tbnid=H1-SMEpV60wtdM:&amp;tbnh=34&amp;tbnw=107&amp;ei=pBdJSaHZKoy6sAOz8_nxDA&amp;prev=/images?q=xta+logo&amp;um=1&amp;hl=en" TargetMode="External"/><Relationship Id="rId5" Type="http://schemas.openxmlformats.org/officeDocument/2006/relationships/image" Target="../media/image6.jpe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jpeg"/><Relationship Id="rId6" Type="http://schemas.openxmlformats.org/officeDocument/2006/relationships/image" Target="../media/image32.jpe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7"/>
          <p:cNvSpPr txBox="1">
            <a:spLocks noChangeArrowheads="1"/>
          </p:cNvSpPr>
          <p:nvPr/>
        </p:nvSpPr>
        <p:spPr bwMode="auto">
          <a:xfrm>
            <a:off x="1619672" y="4652963"/>
            <a:ext cx="6192688" cy="1200329"/>
          </a:xfrm>
          <a:prstGeom prst="rect">
            <a:avLst/>
          </a:prstGeom>
          <a:noFill/>
          <a:ln w="9525">
            <a:noFill/>
            <a:miter lim="800000"/>
            <a:headEnd/>
            <a:tailEnd/>
          </a:ln>
        </p:spPr>
        <p:txBody>
          <a:bodyPr wrap="square">
            <a:spAutoFit/>
          </a:bodyPr>
          <a:lstStyle/>
          <a:p>
            <a:pPr algn="ctr"/>
            <a:r>
              <a:rPr lang="en-US" sz="3600" dirty="0" smtClean="0">
                <a:latin typeface="+mn-lt"/>
              </a:rPr>
              <a:t>Dante Media Networking</a:t>
            </a:r>
          </a:p>
          <a:p>
            <a:pPr algn="ctr"/>
            <a:endParaRPr lang="en-US" sz="3600" dirty="0" smtClean="0">
              <a:latin typeface="+mn-lt"/>
            </a:endParaRPr>
          </a:p>
        </p:txBody>
      </p:sp>
      <p:sp>
        <p:nvSpPr>
          <p:cNvPr id="4100" name="Rectangle 5"/>
          <p:cNvSpPr>
            <a:spLocks noGrp="1" noChangeArrowheads="1"/>
          </p:cNvSpPr>
          <p:nvPr>
            <p:ph type="ftr" sz="quarter" idx="11"/>
          </p:nvPr>
        </p:nvSpPr>
        <p:spPr>
          <a:xfrm>
            <a:off x="3635896" y="6500813"/>
            <a:ext cx="2133600" cy="220662"/>
          </a:xfrm>
          <a:noFill/>
        </p:spPr>
        <p:txBody>
          <a:bodyPr/>
          <a:lstStyle/>
          <a:p>
            <a:r>
              <a:rPr lang="en-US" dirty="0" smtClean="0">
                <a:latin typeface="Arial" charset="0"/>
                <a:cs typeface="Arial" charset="0"/>
              </a:rPr>
              <a:t>Confidential © Audinate 2011</a:t>
            </a:r>
          </a:p>
        </p:txBody>
      </p:sp>
      <p:sp>
        <p:nvSpPr>
          <p:cNvPr id="8" name="Slide Number Placeholder 7"/>
          <p:cNvSpPr>
            <a:spLocks noGrp="1"/>
          </p:cNvSpPr>
          <p:nvPr>
            <p:ph type="sldNum" sz="quarter" idx="12"/>
          </p:nvPr>
        </p:nvSpPr>
        <p:spPr/>
        <p:txBody>
          <a:bodyPr/>
          <a:lstStyle/>
          <a:p>
            <a:pPr>
              <a:defRPr/>
            </a:pPr>
            <a:fld id="{0D6696FB-B175-4CCD-95D3-A88E7A0A55D6}" type="slidenum">
              <a:rPr lang="en-US" smtClean="0"/>
              <a:pPr>
                <a:defRPr/>
              </a:pPr>
              <a:t>1</a:t>
            </a:fld>
            <a:endParaRPr lang="en-US" dirty="0"/>
          </a:p>
        </p:txBody>
      </p:sp>
      <p:pic>
        <p:nvPicPr>
          <p:cNvPr id="4102" name="Picture 9" descr="AudinateWord_BRW_med.gif"/>
          <p:cNvPicPr>
            <a:picLocks noChangeAspect="1"/>
          </p:cNvPicPr>
          <p:nvPr/>
        </p:nvPicPr>
        <p:blipFill>
          <a:blip r:embed="rId3" cstate="print"/>
          <a:srcRect/>
          <a:stretch>
            <a:fillRect/>
          </a:stretch>
        </p:blipFill>
        <p:spPr bwMode="auto">
          <a:xfrm>
            <a:off x="2417763" y="881063"/>
            <a:ext cx="4714875" cy="1158875"/>
          </a:xfrm>
          <a:prstGeom prst="rect">
            <a:avLst/>
          </a:prstGeom>
          <a:noFill/>
          <a:ln w="9525">
            <a:noFill/>
            <a:miter lim="800000"/>
            <a:headEnd/>
            <a:tailEnd/>
          </a:ln>
        </p:spPr>
      </p:pic>
      <p:pic>
        <p:nvPicPr>
          <p:cNvPr id="4103" name="Picture 2" descr="GettyImagesethernet data connection 500kb_87893056.jpg"/>
          <p:cNvPicPr>
            <a:picLocks noChangeArrowheads="1"/>
          </p:cNvPicPr>
          <p:nvPr/>
        </p:nvPicPr>
        <p:blipFill>
          <a:blip r:embed="rId4" cstate="print"/>
          <a:srcRect b="-328"/>
          <a:stretch>
            <a:fillRect/>
          </a:stretch>
        </p:blipFill>
        <p:spPr bwMode="auto">
          <a:xfrm>
            <a:off x="2447764" y="2223071"/>
            <a:ext cx="4757949" cy="2322053"/>
          </a:xfrm>
          <a:prstGeom prst="rect">
            <a:avLst/>
          </a:prstGeom>
          <a:noFill/>
          <a:ln w="9525">
            <a:noFill/>
            <a:miter lim="800000"/>
            <a:headEnd/>
            <a:tailEnd/>
          </a:ln>
        </p:spPr>
      </p:pic>
      <p:sp>
        <p:nvSpPr>
          <p:cNvPr id="7" name="Slide Number Placeholder 4"/>
          <p:cNvSpPr txBox="1">
            <a:spLocks/>
          </p:cNvSpPr>
          <p:nvPr/>
        </p:nvSpPr>
        <p:spPr bwMode="auto">
          <a:xfrm>
            <a:off x="6553200" y="6500813"/>
            <a:ext cx="2133600" cy="220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0820F93-0959-487E-8B85-2E205844207A}"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3" name="TextBox 2"/>
          <p:cNvSpPr txBox="1"/>
          <p:nvPr/>
        </p:nvSpPr>
        <p:spPr>
          <a:xfrm>
            <a:off x="520180" y="5530126"/>
            <a:ext cx="5220580" cy="646331"/>
          </a:xfrm>
          <a:prstGeom prst="rect">
            <a:avLst/>
          </a:prstGeom>
          <a:noFill/>
        </p:spPr>
        <p:txBody>
          <a:bodyPr wrap="square" rtlCol="0">
            <a:spAutoFit/>
          </a:bodyPr>
          <a:lstStyle/>
          <a:p>
            <a:r>
              <a:rPr lang="en-US" dirty="0" smtClean="0"/>
              <a:t>Kieran Walsh</a:t>
            </a:r>
          </a:p>
          <a:p>
            <a:r>
              <a:rPr lang="en-US" dirty="0" smtClean="0"/>
              <a:t>Senior Technical Solutions Manager- EMEA</a:t>
            </a:r>
            <a:endParaRPr lang="en-US"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76727"/>
            <a:ext cx="8229600" cy="5000645"/>
          </a:xfrm>
        </p:spPr>
        <p:txBody>
          <a:bodyPr/>
          <a:lstStyle/>
          <a:p>
            <a:r>
              <a:rPr lang="en-US" dirty="0" smtClean="0"/>
              <a:t>Used Ethernet, but not IP</a:t>
            </a:r>
            <a:r>
              <a:rPr lang="en-US" dirty="0"/>
              <a:t> </a:t>
            </a:r>
            <a:endParaRPr lang="en-US" dirty="0" smtClean="0"/>
          </a:p>
          <a:p>
            <a:r>
              <a:rPr lang="en-US" dirty="0" smtClean="0"/>
              <a:t>Typically closed non-standard systems</a:t>
            </a:r>
          </a:p>
          <a:p>
            <a:r>
              <a:rPr lang="en-US" dirty="0" smtClean="0"/>
              <a:t>“Layer 2” only – no higher network functionality</a:t>
            </a:r>
          </a:p>
          <a:p>
            <a:r>
              <a:rPr lang="en-US" dirty="0" smtClean="0"/>
              <a:t>Solved problems of that time period but imposed limitations </a:t>
            </a:r>
          </a:p>
          <a:p>
            <a:pPr lvl="1"/>
            <a:r>
              <a:rPr lang="en-US" dirty="0"/>
              <a:t>L</a:t>
            </a:r>
            <a:r>
              <a:rPr lang="en-US" dirty="0" smtClean="0"/>
              <a:t>atency or scalability tradeoffs</a:t>
            </a:r>
          </a:p>
          <a:p>
            <a:pPr lvl="1"/>
            <a:r>
              <a:rPr lang="en-US" dirty="0" smtClean="0"/>
              <a:t>Could not easily support data, voice and control </a:t>
            </a:r>
          </a:p>
          <a:p>
            <a:pPr lvl="1"/>
            <a:endParaRPr lang="en-US" dirty="0" smtClean="0"/>
          </a:p>
          <a:p>
            <a:pPr marL="0" indent="0">
              <a:buNone/>
            </a:pPr>
            <a:endParaRPr lang="en-US" dirty="0" smtClean="0"/>
          </a:p>
        </p:txBody>
      </p:sp>
      <p:sp>
        <p:nvSpPr>
          <p:cNvPr id="3" name="Title 2"/>
          <p:cNvSpPr>
            <a:spLocks noGrp="1"/>
          </p:cNvSpPr>
          <p:nvPr>
            <p:ph type="title"/>
          </p:nvPr>
        </p:nvSpPr>
        <p:spPr>
          <a:xfrm>
            <a:off x="457200" y="927001"/>
            <a:ext cx="8229600" cy="485775"/>
          </a:xfrm>
        </p:spPr>
        <p:txBody>
          <a:bodyPr>
            <a:normAutofit fontScale="90000"/>
          </a:bodyPr>
          <a:lstStyle/>
          <a:p>
            <a:r>
              <a:rPr lang="en-US" dirty="0" smtClean="0"/>
              <a:t>Early audio networking over Ethernet approaches</a:t>
            </a:r>
            <a:endParaRPr lang="en-US" dirty="0"/>
          </a:p>
        </p:txBody>
      </p:sp>
      <p:sp>
        <p:nvSpPr>
          <p:cNvPr id="6" name="Footer Placeholder 1"/>
          <p:cNvSpPr>
            <a:spLocks noGrp="1"/>
          </p:cNvSpPr>
          <p:nvPr>
            <p:ph type="ftr" sz="quarter" idx="10"/>
          </p:nvPr>
        </p:nvSpPr>
        <p:spPr>
          <a:xfrm>
            <a:off x="3124200" y="6496092"/>
            <a:ext cx="2895600" cy="220662"/>
          </a:xfrm>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0820F93-0959-487E-8B85-2E205844207A}" type="slidenum">
              <a:rPr lang="en-US" smtClean="0"/>
              <a:pPr>
                <a:defRPr/>
              </a:pPr>
              <a:t>10</a:t>
            </a:fld>
            <a:endParaRPr lang="en-US" dirty="0"/>
          </a:p>
        </p:txBody>
      </p:sp>
    </p:spTree>
    <p:extLst>
      <p:ext uri="{BB962C8B-B14F-4D97-AF65-F5344CB8AC3E}">
        <p14:creationId xmlns:p14="http://schemas.microsoft.com/office/powerpoint/2010/main" val="22272246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156176" y="1340768"/>
            <a:ext cx="2370866" cy="1970782"/>
          </a:xfrm>
          <a:prstGeom prst="rect">
            <a:avLst/>
          </a:prstGeom>
        </p:spPr>
      </p:pic>
      <p:sp>
        <p:nvSpPr>
          <p:cNvPr id="2" name="Content Placeholder 1"/>
          <p:cNvSpPr>
            <a:spLocks noGrp="1"/>
          </p:cNvSpPr>
          <p:nvPr>
            <p:ph idx="1"/>
          </p:nvPr>
        </p:nvSpPr>
        <p:spPr>
          <a:xfrm>
            <a:off x="457200" y="1664804"/>
            <a:ext cx="8229600" cy="4015903"/>
          </a:xfrm>
        </p:spPr>
        <p:txBody>
          <a:bodyPr>
            <a:noAutofit/>
          </a:bodyPr>
          <a:lstStyle/>
          <a:p>
            <a:r>
              <a:rPr lang="en-US" sz="3200" dirty="0" smtClean="0"/>
              <a:t>100Mbps networks </a:t>
            </a:r>
          </a:p>
          <a:p>
            <a:r>
              <a:rPr lang="en-US" sz="3200" dirty="0" smtClean="0"/>
              <a:t>High latency (CobraNet)</a:t>
            </a:r>
          </a:p>
          <a:p>
            <a:r>
              <a:rPr lang="en-US" sz="3200" dirty="0" smtClean="0"/>
              <a:t>Complex to set up</a:t>
            </a:r>
          </a:p>
          <a:p>
            <a:pPr lvl="1"/>
            <a:r>
              <a:rPr lang="en-US" sz="2800" dirty="0" smtClean="0"/>
              <a:t>“Bundles” of channels difficult to manage, channels, or route</a:t>
            </a:r>
          </a:p>
          <a:p>
            <a:r>
              <a:rPr lang="en-US" sz="3200" dirty="0" smtClean="0"/>
              <a:t>Multiple VLANs required to break network into 100Mbps parts</a:t>
            </a:r>
          </a:p>
          <a:p>
            <a:r>
              <a:rPr lang="en-US" sz="3200" dirty="0" smtClean="0"/>
              <a:t>No way to interface directly with PCs</a:t>
            </a:r>
          </a:p>
        </p:txBody>
      </p:sp>
      <p:sp>
        <p:nvSpPr>
          <p:cNvPr id="3" name="Title 2"/>
          <p:cNvSpPr>
            <a:spLocks noGrp="1"/>
          </p:cNvSpPr>
          <p:nvPr>
            <p:ph type="title"/>
          </p:nvPr>
        </p:nvSpPr>
        <p:spPr/>
        <p:txBody>
          <a:bodyPr>
            <a:normAutofit fontScale="90000"/>
          </a:bodyPr>
          <a:lstStyle/>
          <a:p>
            <a:r>
              <a:rPr lang="en-US" dirty="0" smtClean="0"/>
              <a:t>Early audio over Ethernet limitations</a:t>
            </a:r>
            <a:endParaRPr lang="en-US" dirty="0"/>
          </a:p>
        </p:txBody>
      </p:sp>
      <p:sp>
        <p:nvSpPr>
          <p:cNvPr id="8" name="Footer Placeholder 1"/>
          <p:cNvSpPr>
            <a:spLocks noGrp="1"/>
          </p:cNvSpPr>
          <p:nvPr>
            <p:ph type="ftr" sz="quarter" idx="10"/>
          </p:nvPr>
        </p:nvSpPr>
        <p:spPr>
          <a:xfrm>
            <a:off x="3124200" y="6496092"/>
            <a:ext cx="2895600" cy="220662"/>
          </a:xfrm>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0820F93-0959-487E-8B85-2E205844207A}" type="slidenum">
              <a:rPr lang="en-US" smtClean="0"/>
              <a:pPr>
                <a:defRPr/>
              </a:pPr>
              <a:t>11</a:t>
            </a:fld>
            <a:endParaRPr lang="en-US" dirty="0"/>
          </a:p>
        </p:txBody>
      </p:sp>
      <p:sp>
        <p:nvSpPr>
          <p:cNvPr id="7" name="TextBox 6"/>
          <p:cNvSpPr txBox="1"/>
          <p:nvPr/>
        </p:nvSpPr>
        <p:spPr>
          <a:xfrm>
            <a:off x="9046308" y="509953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987054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618195"/>
            <a:ext cx="4870884" cy="3430985"/>
          </a:xfrm>
        </p:spPr>
        <p:txBody>
          <a:bodyPr>
            <a:normAutofit/>
          </a:bodyPr>
          <a:lstStyle/>
          <a:p>
            <a:r>
              <a:rPr lang="en-US" sz="2400" dirty="0" smtClean="0"/>
              <a:t>Huge, standards-driven industry</a:t>
            </a:r>
          </a:p>
          <a:p>
            <a:r>
              <a:rPr lang="en-US" sz="2400" dirty="0" smtClean="0"/>
              <a:t>Ubiquitous, fast, cost effective</a:t>
            </a:r>
          </a:p>
          <a:p>
            <a:r>
              <a:rPr lang="en-US" sz="2400" dirty="0" smtClean="0"/>
              <a:t>Incredibly reliable</a:t>
            </a:r>
          </a:p>
          <a:p>
            <a:r>
              <a:rPr lang="en-US" sz="2400" dirty="0" smtClean="0"/>
              <a:t>Deep integration with computer applications</a:t>
            </a:r>
          </a:p>
        </p:txBody>
      </p:sp>
      <p:sp>
        <p:nvSpPr>
          <p:cNvPr id="3" name="Title 2"/>
          <p:cNvSpPr>
            <a:spLocks noGrp="1"/>
          </p:cNvSpPr>
          <p:nvPr>
            <p:ph type="title"/>
          </p:nvPr>
        </p:nvSpPr>
        <p:spPr/>
        <p:txBody>
          <a:bodyPr/>
          <a:lstStyle/>
          <a:p>
            <a:r>
              <a:rPr lang="en-AU" sz="2800" dirty="0"/>
              <a:t>Convergence of A/V &amp;</a:t>
            </a:r>
            <a:r>
              <a:rPr lang="en-AU" sz="2800" dirty="0" smtClean="0"/>
              <a:t> </a:t>
            </a:r>
            <a:r>
              <a:rPr lang="en-AU" sz="2800" dirty="0"/>
              <a:t>IT Networks</a:t>
            </a:r>
          </a:p>
        </p:txBody>
      </p:sp>
      <p:sp>
        <p:nvSpPr>
          <p:cNvPr id="8"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580E65BF-D036-4CA3-8974-09D3EF9EBCE3}" type="slidenum">
              <a:rPr lang="en-US" smtClean="0"/>
              <a:pPr>
                <a:defRPr/>
              </a:pPr>
              <a:t>12</a:t>
            </a:fld>
            <a:endParaRPr lang="en-US" dirty="0"/>
          </a:p>
        </p:txBody>
      </p:sp>
      <p:sp>
        <p:nvSpPr>
          <p:cNvPr id="6" name="TextBox 5"/>
          <p:cNvSpPr txBox="1"/>
          <p:nvPr/>
        </p:nvSpPr>
        <p:spPr>
          <a:xfrm>
            <a:off x="1139904" y="5135704"/>
            <a:ext cx="7128792" cy="1569660"/>
          </a:xfrm>
          <a:prstGeom prst="rect">
            <a:avLst/>
          </a:prstGeom>
          <a:noFill/>
        </p:spPr>
        <p:txBody>
          <a:bodyPr wrap="square" rtlCol="0">
            <a:spAutoFit/>
          </a:bodyPr>
          <a:lstStyle/>
          <a:p>
            <a:pPr algn="ctr"/>
            <a:r>
              <a:rPr lang="en-US" sz="3200" i="1" dirty="0">
                <a:solidFill>
                  <a:srgbClr val="D80033"/>
                </a:solidFill>
                <a:latin typeface="+mn-lt"/>
              </a:rPr>
              <a:t>Using modern networking technology keeps you future-proof!</a:t>
            </a:r>
          </a:p>
          <a:p>
            <a:pPr algn="ctr"/>
            <a:endParaRPr lang="en-US" sz="3200" i="1" dirty="0">
              <a:solidFill>
                <a:srgbClr val="D80033"/>
              </a:solidFill>
              <a:latin typeface="+mn-lt"/>
            </a:endParaRPr>
          </a:p>
        </p:txBody>
      </p:sp>
      <p:graphicFrame>
        <p:nvGraphicFramePr>
          <p:cNvPr id="7" name="Object 2"/>
          <p:cNvGraphicFramePr>
            <a:graphicFrameLocks/>
          </p:cNvGraphicFramePr>
          <p:nvPr>
            <p:extLst>
              <p:ext uri="{D42A27DB-BD31-4B8C-83A1-F6EECF244321}">
                <p14:modId xmlns:p14="http://schemas.microsoft.com/office/powerpoint/2010/main" val="248737728"/>
              </p:ext>
            </p:extLst>
          </p:nvPr>
        </p:nvGraphicFramePr>
        <p:xfrm>
          <a:off x="4463988" y="1457164"/>
          <a:ext cx="4453644" cy="3650920"/>
        </p:xfrm>
        <a:graphic>
          <a:graphicData uri="http://schemas.openxmlformats.org/presentationml/2006/ole">
            <mc:AlternateContent xmlns:mc="http://schemas.openxmlformats.org/markup-compatibility/2006">
              <mc:Choice xmlns:v="urn:schemas-microsoft-com:vml" Requires="v">
                <p:oleObj spid="_x0000_s2095" name="Worksheet" r:id="rId5" imgW="5172159" imgH="3000380" progId="Excel.Sheet.8">
                  <p:embed/>
                </p:oleObj>
              </mc:Choice>
              <mc:Fallback>
                <p:oleObj name="Worksheet" r:id="rId5" imgW="5172159" imgH="3000380" progId="Excel.Sheet.8">
                  <p:embed/>
                  <p:pic>
                    <p:nvPicPr>
                      <p:cNvPr id="0" name=""/>
                      <p:cNvPicPr>
                        <a:picLocks noGrp="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3988" y="1457164"/>
                        <a:ext cx="4453644" cy="3650920"/>
                      </a:xfrm>
                      <a:prstGeom prst="rect">
                        <a:avLst/>
                      </a:prstGeom>
                      <a:noFill/>
                      <a:extLst/>
                    </p:spPr>
                  </p:pic>
                </p:oleObj>
              </mc:Fallback>
            </mc:AlternateContent>
          </a:graphicData>
        </a:graphic>
      </p:graphicFrame>
    </p:spTree>
    <p:extLst>
      <p:ext uri="{BB962C8B-B14F-4D97-AF65-F5344CB8AC3E}">
        <p14:creationId xmlns:p14="http://schemas.microsoft.com/office/powerpoint/2010/main" val="7040598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1146" y="1481831"/>
            <a:ext cx="8229600" cy="5018982"/>
          </a:xfrm>
        </p:spPr>
        <p:txBody>
          <a:bodyPr/>
          <a:lstStyle/>
          <a:p>
            <a:r>
              <a:rPr lang="en-US" dirty="0"/>
              <a:t>AVnu Alliance is an </a:t>
            </a:r>
            <a:r>
              <a:rPr lang="en-US" dirty="0" smtClean="0"/>
              <a:t>alliance dedicated </a:t>
            </a:r>
            <a:r>
              <a:rPr lang="en-US" dirty="0"/>
              <a:t>to the advancement of professional-quality audio video by promoting the adoption of the IEEE 802.1 Audio Video Bridging (AVB), and the related IEEE 1722 and IEEE 1733 </a:t>
            </a:r>
            <a:r>
              <a:rPr lang="en-US" dirty="0" err="1"/>
              <a:t>tranports</a:t>
            </a:r>
            <a:r>
              <a:rPr lang="en-US" dirty="0"/>
              <a:t>.</a:t>
            </a:r>
          </a:p>
          <a:p>
            <a:r>
              <a:rPr lang="en-US" dirty="0" smtClean="0"/>
              <a:t>Member companies include  Analog Devices, Audinate, Avid, Bosch, Broadcom, Cisco, Extron, Intel, Harman, Loud, Marvell, Meyer Sound, Peavey, PreSonus, Sennheiser, Shure, TC Group, Xilinx and Yamaha.</a:t>
            </a:r>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sz="3200" dirty="0" err="1" smtClean="0"/>
              <a:t>AVnu</a:t>
            </a:r>
            <a:r>
              <a:rPr lang="en-US" sz="3200" dirty="0" smtClean="0"/>
              <a:t> Alliance™</a:t>
            </a:r>
            <a:endParaRPr lang="en-US" sz="3200" dirty="0"/>
          </a:p>
        </p:txBody>
      </p:sp>
      <p:sp>
        <p:nvSpPr>
          <p:cNvPr id="8" name="Footer Placeholder 1"/>
          <p:cNvSpPr>
            <a:spLocks noGrp="1"/>
          </p:cNvSpPr>
          <p:nvPr>
            <p:ph type="ftr" sz="quarter" idx="10"/>
          </p:nvPr>
        </p:nvSpPr>
        <p:spPr>
          <a:xfrm>
            <a:off x="3124200" y="6496092"/>
            <a:ext cx="2895600" cy="220662"/>
          </a:xfrm>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0820F93-0959-487E-8B85-2E205844207A}" type="slidenum">
              <a:rPr lang="en-US" smtClean="0"/>
              <a:pPr>
                <a:defRPr/>
              </a:pPr>
              <a:t>13</a:t>
            </a:fld>
            <a:endParaRPr lang="en-US" dirty="0"/>
          </a:p>
        </p:txBody>
      </p:sp>
      <p:pic>
        <p:nvPicPr>
          <p:cNvPr id="7" name="Picture 6"/>
          <p:cNvPicPr>
            <a:picLocks noChangeAspect="1"/>
          </p:cNvPicPr>
          <p:nvPr/>
        </p:nvPicPr>
        <p:blipFill>
          <a:blip r:embed="rId2"/>
          <a:stretch>
            <a:fillRect/>
          </a:stretch>
        </p:blipFill>
        <p:spPr>
          <a:xfrm>
            <a:off x="5580112" y="789503"/>
            <a:ext cx="3271912" cy="695281"/>
          </a:xfrm>
          <a:prstGeom prst="rect">
            <a:avLst/>
          </a:prstGeom>
        </p:spPr>
      </p:pic>
    </p:spTree>
    <p:extLst>
      <p:ext uri="{BB962C8B-B14F-4D97-AF65-F5344CB8AC3E}">
        <p14:creationId xmlns:p14="http://schemas.microsoft.com/office/powerpoint/2010/main" val="17447731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8" name="Rectangle 4"/>
          <p:cNvSpPr>
            <a:spLocks noGrp="1" noChangeArrowheads="1"/>
          </p:cNvSpPr>
          <p:nvPr>
            <p:ph type="title"/>
          </p:nvPr>
        </p:nvSpPr>
        <p:spPr/>
        <p:txBody>
          <a:bodyPr/>
          <a:lstStyle/>
          <a:p>
            <a:pPr eaLnBrk="1" hangingPunct="1"/>
            <a:r>
              <a:rPr lang="en-US" dirty="0">
                <a:latin typeface="Lucida Sans" charset="0"/>
                <a:ea typeface="ヒラギノ角ゴ ProN W3" charset="0"/>
                <a:cs typeface="ヒラギノ角ゴ ProN W3" charset="0"/>
              </a:rPr>
              <a:t>AVB Clouds</a:t>
            </a:r>
            <a:endParaRPr lang="en-US" dirty="0">
              <a:latin typeface="Lucida Sans" charset="0"/>
              <a:ea typeface="ヒラギノ角ゴ ProN W6" charset="0"/>
              <a:cs typeface="ヒラギノ角ゴ ProN W6" charset="0"/>
            </a:endParaRPr>
          </a:p>
        </p:txBody>
      </p:sp>
      <p:sp>
        <p:nvSpPr>
          <p:cNvPr id="10547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37931725" indent="-37474525" eaLnBrk="0" hangingPunct="0">
              <a:defRPr sz="4200">
                <a:solidFill>
                  <a:srgbClr val="000000"/>
                </a:solidFill>
                <a:latin typeface="Gill Sans" charset="0"/>
                <a:ea typeface="ヒラギノ角ゴ ProN W3" charset="0"/>
                <a:cs typeface="ヒラギノ角ゴ ProN W3" charset="0"/>
                <a:sym typeface="Gill Sans" charset="0"/>
              </a:defRPr>
            </a:lvl2pPr>
            <a:lvl3pPr eaLnBrk="0" hangingPunct="0">
              <a:defRPr sz="4200">
                <a:solidFill>
                  <a:srgbClr val="000000"/>
                </a:solidFill>
                <a:latin typeface="Gill Sans" charset="0"/>
                <a:ea typeface="ヒラギノ角ゴ ProN W3" charset="0"/>
                <a:cs typeface="ヒラギノ角ゴ ProN W3" charset="0"/>
                <a:sym typeface="Gill Sans" charset="0"/>
              </a:defRPr>
            </a:lvl3pPr>
            <a:lvl4pPr eaLnBrk="0" hangingPunct="0">
              <a:defRPr sz="4200">
                <a:solidFill>
                  <a:srgbClr val="000000"/>
                </a:solidFill>
                <a:latin typeface="Gill Sans" charset="0"/>
                <a:ea typeface="ヒラギノ角ゴ ProN W3" charset="0"/>
                <a:cs typeface="ヒラギノ角ゴ ProN W3" charset="0"/>
                <a:sym typeface="Gill Sans" charset="0"/>
              </a:defRPr>
            </a:lvl4pPr>
            <a:lvl5pPr eaLnBrk="0" hangingPunct="0">
              <a:defRPr sz="4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3F058007-DEAC-4A46-8480-4188E86BAB7E}" type="slidenum">
              <a:rPr lang="en-US" sz="1000">
                <a:latin typeface="Arial" charset="0"/>
                <a:cs typeface="Arial" charset="0"/>
                <a:sym typeface="Arial" charset="0"/>
              </a:rPr>
              <a:pPr eaLnBrk="1" hangingPunct="1"/>
              <a:t>14</a:t>
            </a:fld>
            <a:endParaRPr lang="en-US" sz="1000">
              <a:latin typeface="Arial" charset="0"/>
              <a:cs typeface="Arial" charset="0"/>
              <a:sym typeface="Arial" charset="0"/>
            </a:endParaRPr>
          </a:p>
        </p:txBody>
      </p:sp>
      <p:pic>
        <p:nvPicPr>
          <p:cNvPr id="105475"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16399"/>
          <a:stretch/>
        </p:blipFill>
        <p:spPr bwMode="auto">
          <a:xfrm>
            <a:off x="1778000" y="139700"/>
            <a:ext cx="701675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6" name="Line 2"/>
          <p:cNvSpPr>
            <a:spLocks noChangeShapeType="1"/>
          </p:cNvSpPr>
          <p:nvPr/>
        </p:nvSpPr>
        <p:spPr bwMode="auto">
          <a:xfrm flipH="1">
            <a:off x="468313" y="6459538"/>
            <a:ext cx="8229600" cy="0"/>
          </a:xfrm>
          <a:prstGeom prst="line">
            <a:avLst/>
          </a:prstGeom>
          <a:noFill/>
          <a:ln w="38100">
            <a:solidFill>
              <a:srgbClr val="E53A42"/>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pic>
        <p:nvPicPr>
          <p:cNvPr id="2" name="Picture 1" descr="AVB-Ethernet-connection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572" y="1214438"/>
            <a:ext cx="7747000" cy="5168900"/>
          </a:xfrm>
          <a:prstGeom prst="rect">
            <a:avLst/>
          </a:prstGeom>
        </p:spPr>
      </p:pic>
    </p:spTree>
    <p:extLst>
      <p:ext uri="{BB962C8B-B14F-4D97-AF65-F5344CB8AC3E}">
        <p14:creationId xmlns:p14="http://schemas.microsoft.com/office/powerpoint/2010/main" val="3446080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p:txBody>
          <a:bodyPr/>
          <a:lstStyle/>
          <a:p>
            <a:pPr eaLnBrk="1" hangingPunct="1"/>
            <a:r>
              <a:rPr lang="en-AU" sz="2600" dirty="0" smtClean="0"/>
              <a:t>IEEE1722 is new transport protocol which runs entirely at Layer 2</a:t>
            </a:r>
          </a:p>
          <a:p>
            <a:pPr eaLnBrk="1" hangingPunct="1"/>
            <a:r>
              <a:rPr lang="en-AU" sz="2600" dirty="0" smtClean="0"/>
              <a:t>Firewire/IEEE1394 frames are encapsulated into Ethernet frames</a:t>
            </a:r>
          </a:p>
          <a:p>
            <a:pPr lvl="1" eaLnBrk="1" hangingPunct="1"/>
            <a:r>
              <a:rPr lang="en-AU" dirty="0" smtClean="0"/>
              <a:t>802.1Qat is used to reserve bandwidth</a:t>
            </a:r>
          </a:p>
          <a:p>
            <a:pPr lvl="1" eaLnBrk="1" hangingPunct="1"/>
            <a:r>
              <a:rPr lang="en-AU" dirty="0" smtClean="0"/>
              <a:t>Ethernet packets use 802.1Q headers with priority</a:t>
            </a:r>
          </a:p>
          <a:p>
            <a:pPr eaLnBrk="1" hangingPunct="1"/>
            <a:r>
              <a:rPr lang="en-AU" sz="2600" dirty="0" smtClean="0"/>
              <a:t>IEEE1722 uses 802.1as to provide timestamps for synchronization</a:t>
            </a:r>
          </a:p>
          <a:p>
            <a:pPr eaLnBrk="1" hangingPunct="1"/>
            <a:r>
              <a:rPr lang="en-AU" sz="2600" dirty="0" smtClean="0"/>
              <a:t>IEEE1722 is not routable across subnets</a:t>
            </a:r>
          </a:p>
          <a:p>
            <a:pPr eaLnBrk="1" hangingPunct="1"/>
            <a:endParaRPr lang="en-AU" sz="2600" dirty="0" smtClean="0"/>
          </a:p>
        </p:txBody>
      </p:sp>
      <p:sp>
        <p:nvSpPr>
          <p:cNvPr id="26627" name="Title 1"/>
          <p:cNvSpPr>
            <a:spLocks noGrp="1"/>
          </p:cNvSpPr>
          <p:nvPr>
            <p:ph type="title"/>
          </p:nvPr>
        </p:nvSpPr>
        <p:spPr/>
        <p:txBody>
          <a:bodyPr/>
          <a:lstStyle/>
          <a:p>
            <a:pPr eaLnBrk="1" hangingPunct="1"/>
            <a:r>
              <a:rPr lang="en-AU" sz="3200" dirty="0" smtClean="0"/>
              <a:t>AVB Transport Protocols – IEEE1722</a:t>
            </a:r>
          </a:p>
        </p:txBody>
      </p:sp>
      <p:sp>
        <p:nvSpPr>
          <p:cNvPr id="26629" name="Footer Placeholder 1"/>
          <p:cNvSpPr>
            <a:spLocks noGrp="1"/>
          </p:cNvSpPr>
          <p:nvPr>
            <p:ph type="ftr" sz="quarter" idx="10"/>
          </p:nvPr>
        </p:nvSpPr>
        <p:spPr>
          <a:noFill/>
        </p:spPr>
        <p:txBody>
          <a:bodyPr/>
          <a:lstStyle/>
          <a:p>
            <a:r>
              <a:rPr lang="en-US" dirty="0"/>
              <a:t>Copyright © Audinate </a:t>
            </a:r>
            <a:r>
              <a:rPr lang="en-US" dirty="0" smtClean="0"/>
              <a:t>2011</a:t>
            </a:r>
            <a:endParaRPr lang="en-US" dirty="0"/>
          </a:p>
        </p:txBody>
      </p:sp>
      <p:sp>
        <p:nvSpPr>
          <p:cNvPr id="29700" name="Slide Number Placeholder 3"/>
          <p:cNvSpPr>
            <a:spLocks noGrp="1"/>
          </p:cNvSpPr>
          <p:nvPr>
            <p:ph type="sldNum" sz="quarter" idx="11"/>
          </p:nvPr>
        </p:nvSpPr>
        <p:spPr/>
        <p:txBody>
          <a:bodyPr/>
          <a:lstStyle/>
          <a:p>
            <a:pPr>
              <a:defRPr/>
            </a:pPr>
            <a:fld id="{38D76BB3-75D2-4B5C-83D9-A8C8F522FB7E}" type="slidenum">
              <a:rPr lang="en-US" smtClean="0"/>
              <a:pPr>
                <a:defRPr/>
              </a:pPr>
              <a:t>15</a:t>
            </a:fld>
            <a:endParaRPr lang="en-US" dirty="0" smtClean="0"/>
          </a:p>
        </p:txBody>
      </p:sp>
    </p:spTree>
    <p:extLst>
      <p:ext uri="{BB962C8B-B14F-4D97-AF65-F5344CB8AC3E}">
        <p14:creationId xmlns:p14="http://schemas.microsoft.com/office/powerpoint/2010/main" val="220076225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9862" y="1346137"/>
            <a:ext cx="8229600" cy="4999188"/>
          </a:xfrm>
        </p:spPr>
        <p:txBody>
          <a:bodyPr>
            <a:normAutofit fontScale="92500" lnSpcReduction="10000"/>
          </a:bodyPr>
          <a:lstStyle/>
          <a:p>
            <a:pPr eaLnBrk="1" hangingPunct="1"/>
            <a:r>
              <a:rPr lang="en-AU" dirty="0" smtClean="0"/>
              <a:t>IEEE1733 is an extension to the Real-time Transport Control Protocol (RTCP) </a:t>
            </a:r>
          </a:p>
          <a:p>
            <a:pPr lvl="1"/>
            <a:r>
              <a:rPr lang="en-AU" sz="2800" dirty="0" smtClean="0"/>
              <a:t>Supports AVB 802.1as clock synchronization</a:t>
            </a:r>
          </a:p>
          <a:p>
            <a:pPr eaLnBrk="1" hangingPunct="1"/>
            <a:r>
              <a:rPr lang="en-AU" dirty="0" smtClean="0"/>
              <a:t>RTP is a well established media transport protocol</a:t>
            </a:r>
          </a:p>
          <a:p>
            <a:pPr lvl="1" eaLnBrk="1" hangingPunct="1"/>
            <a:r>
              <a:rPr lang="en-AU" sz="2800" dirty="0" smtClean="0"/>
              <a:t>RTP use in VoIP, video conferencing and IPTV</a:t>
            </a:r>
          </a:p>
          <a:p>
            <a:pPr eaLnBrk="1" hangingPunct="1"/>
            <a:r>
              <a:rPr lang="en-AU" dirty="0" smtClean="0"/>
              <a:t>RTP streams can easily use AVB </a:t>
            </a:r>
            <a:r>
              <a:rPr lang="en-AU" dirty="0" err="1" smtClean="0"/>
              <a:t>QoS</a:t>
            </a:r>
            <a:r>
              <a:rPr lang="en-AU" dirty="0" smtClean="0"/>
              <a:t> services:</a:t>
            </a:r>
          </a:p>
          <a:p>
            <a:pPr lvl="1" eaLnBrk="1" hangingPunct="1"/>
            <a:r>
              <a:rPr lang="en-AU" sz="2800" dirty="0" smtClean="0"/>
              <a:t>Reserve bandwidth using 802.1Qat</a:t>
            </a:r>
          </a:p>
          <a:p>
            <a:pPr lvl="1" eaLnBrk="1" hangingPunct="1"/>
            <a:r>
              <a:rPr lang="en-AU" sz="2800" dirty="0" smtClean="0"/>
              <a:t>Mark packets with 802.1Q priorities</a:t>
            </a:r>
          </a:p>
          <a:p>
            <a:pPr eaLnBrk="1" hangingPunct="1"/>
            <a:r>
              <a:rPr lang="en-US" dirty="0" smtClean="0"/>
              <a:t>RTP can be routed across subnets</a:t>
            </a:r>
          </a:p>
          <a:p>
            <a:pPr eaLnBrk="1" hangingPunct="1"/>
            <a:r>
              <a:rPr lang="en-US" dirty="0" smtClean="0"/>
              <a:t>1733 supports 33% more channels </a:t>
            </a:r>
            <a:r>
              <a:rPr lang="en-US" smtClean="0"/>
              <a:t>over link</a:t>
            </a:r>
            <a:endParaRPr lang="en-US" dirty="0" smtClean="0"/>
          </a:p>
          <a:p>
            <a:pPr eaLnBrk="1" hangingPunct="1"/>
            <a:endParaRPr lang="en-US" dirty="0"/>
          </a:p>
          <a:p>
            <a:pPr eaLnBrk="1" hangingPunct="1"/>
            <a:endParaRPr lang="en-AU" dirty="0"/>
          </a:p>
          <a:p>
            <a:pPr eaLnBrk="1" hangingPunct="1"/>
            <a:endParaRPr lang="en-AU" dirty="0" smtClean="0"/>
          </a:p>
        </p:txBody>
      </p:sp>
      <p:sp>
        <p:nvSpPr>
          <p:cNvPr id="27651" name="Title 1"/>
          <p:cNvSpPr>
            <a:spLocks noGrp="1"/>
          </p:cNvSpPr>
          <p:nvPr>
            <p:ph type="title"/>
          </p:nvPr>
        </p:nvSpPr>
        <p:spPr/>
        <p:txBody>
          <a:bodyPr/>
          <a:lstStyle/>
          <a:p>
            <a:pPr eaLnBrk="1" hangingPunct="1"/>
            <a:r>
              <a:rPr lang="en-AU" sz="3200" dirty="0" smtClean="0"/>
              <a:t>AVB Transport Protocols – IEEE1733</a:t>
            </a:r>
          </a:p>
        </p:txBody>
      </p:sp>
      <p:sp>
        <p:nvSpPr>
          <p:cNvPr id="27653" name="Footer Placeholder 1"/>
          <p:cNvSpPr>
            <a:spLocks noGrp="1"/>
          </p:cNvSpPr>
          <p:nvPr>
            <p:ph type="ftr" sz="quarter" idx="10"/>
          </p:nvPr>
        </p:nvSpPr>
        <p:spPr>
          <a:noFill/>
        </p:spPr>
        <p:txBody>
          <a:bodyPr/>
          <a:lstStyle/>
          <a:p>
            <a:r>
              <a:rPr lang="en-US" dirty="0"/>
              <a:t>Copyright Audinate </a:t>
            </a:r>
            <a:r>
              <a:rPr lang="en-US" dirty="0" smtClean="0"/>
              <a:t>2011</a:t>
            </a:r>
            <a:endParaRPr lang="en-US" dirty="0"/>
          </a:p>
        </p:txBody>
      </p:sp>
      <p:sp>
        <p:nvSpPr>
          <p:cNvPr id="28676" name="Slide Number Placeholder 3"/>
          <p:cNvSpPr>
            <a:spLocks noGrp="1"/>
          </p:cNvSpPr>
          <p:nvPr>
            <p:ph type="sldNum" sz="quarter" idx="11"/>
          </p:nvPr>
        </p:nvSpPr>
        <p:spPr/>
        <p:txBody>
          <a:bodyPr/>
          <a:lstStyle/>
          <a:p>
            <a:pPr>
              <a:defRPr/>
            </a:pPr>
            <a:fld id="{9F0E9B7F-4439-4B19-8DF4-AFD3B43A659B}" type="slidenum">
              <a:rPr lang="en-US" smtClean="0"/>
              <a:pPr>
                <a:defRPr/>
              </a:pPr>
              <a:t>16</a:t>
            </a:fld>
            <a:endParaRPr lang="en-US" smtClean="0"/>
          </a:p>
        </p:txBody>
      </p:sp>
    </p:spTree>
    <p:extLst>
      <p:ext uri="{BB962C8B-B14F-4D97-AF65-F5344CB8AC3E}">
        <p14:creationId xmlns:p14="http://schemas.microsoft.com/office/powerpoint/2010/main" val="38585231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7"/>
          <p:cNvSpPr txBox="1">
            <a:spLocks noChangeArrowheads="1"/>
          </p:cNvSpPr>
          <p:nvPr/>
        </p:nvSpPr>
        <p:spPr bwMode="auto">
          <a:xfrm>
            <a:off x="1116013" y="5058469"/>
            <a:ext cx="7416800" cy="1538883"/>
          </a:xfrm>
          <a:prstGeom prst="rect">
            <a:avLst/>
          </a:prstGeom>
          <a:noFill/>
          <a:ln w="9525">
            <a:noFill/>
            <a:miter lim="800000"/>
            <a:headEnd/>
            <a:tailEnd/>
          </a:ln>
        </p:spPr>
        <p:txBody>
          <a:bodyPr>
            <a:spAutoFit/>
          </a:bodyPr>
          <a:lstStyle/>
          <a:p>
            <a:pPr algn="ctr"/>
            <a:r>
              <a:rPr lang="en-US" sz="3600" dirty="0" smtClean="0">
                <a:solidFill>
                  <a:srgbClr val="E51837"/>
                </a:solidFill>
                <a:latin typeface="Lucida Sans"/>
              </a:rPr>
              <a:t>Migrating to AVB </a:t>
            </a:r>
          </a:p>
          <a:p>
            <a:pPr lvl="1"/>
            <a:endParaRPr lang="en-US" dirty="0"/>
          </a:p>
          <a:p>
            <a:pPr algn="ctr"/>
            <a:endParaRPr lang="en-US" sz="4000" dirty="0">
              <a:solidFill>
                <a:srgbClr val="E51837"/>
              </a:solidFill>
              <a:latin typeface="Lucida Sans"/>
            </a:endParaRPr>
          </a:p>
        </p:txBody>
      </p:sp>
      <p:sp>
        <p:nvSpPr>
          <p:cNvPr id="7" name="Slide Number Placeholder 6"/>
          <p:cNvSpPr>
            <a:spLocks noGrp="1"/>
          </p:cNvSpPr>
          <p:nvPr>
            <p:ph type="sldNum" sz="quarter" idx="12"/>
          </p:nvPr>
        </p:nvSpPr>
        <p:spPr/>
        <p:txBody>
          <a:bodyPr/>
          <a:lstStyle/>
          <a:p>
            <a:pPr>
              <a:defRPr/>
            </a:pPr>
            <a:fld id="{659F7471-A43C-44B6-9570-A677738050F7}" type="slidenum">
              <a:rPr lang="en-US" smtClean="0"/>
              <a:pPr>
                <a:defRPr/>
              </a:pPr>
              <a:t>17</a:t>
            </a:fld>
            <a:endParaRPr lang="en-US" dirty="0"/>
          </a:p>
        </p:txBody>
      </p:sp>
      <p:pic>
        <p:nvPicPr>
          <p:cNvPr id="31749" name="Picture 9" descr="AudinateWord_BRW_med.gif"/>
          <p:cNvPicPr>
            <a:picLocks noChangeAspect="1"/>
          </p:cNvPicPr>
          <p:nvPr/>
        </p:nvPicPr>
        <p:blipFill>
          <a:blip r:embed="rId3" cstate="print"/>
          <a:srcRect/>
          <a:stretch>
            <a:fillRect/>
          </a:stretch>
        </p:blipFill>
        <p:spPr bwMode="auto">
          <a:xfrm>
            <a:off x="2417763" y="881063"/>
            <a:ext cx="4714875" cy="1158875"/>
          </a:xfrm>
          <a:prstGeom prst="rect">
            <a:avLst/>
          </a:prstGeom>
          <a:noFill/>
          <a:ln w="9525">
            <a:noFill/>
            <a:miter lim="800000"/>
            <a:headEnd/>
            <a:tailEnd/>
          </a:ln>
        </p:spPr>
      </p:pic>
      <p:pic>
        <p:nvPicPr>
          <p:cNvPr id="31750" name="Picture 2" descr="GettyImagesethernet data connection 500kb_87893056.jpg"/>
          <p:cNvPicPr>
            <a:picLocks noChangeArrowheads="1"/>
          </p:cNvPicPr>
          <p:nvPr/>
        </p:nvPicPr>
        <p:blipFill>
          <a:blip r:embed="rId4" cstate="print"/>
          <a:srcRect b="-328"/>
          <a:stretch>
            <a:fillRect/>
          </a:stretch>
        </p:blipFill>
        <p:spPr bwMode="auto">
          <a:xfrm>
            <a:off x="2162175" y="2151063"/>
            <a:ext cx="5087938" cy="2528887"/>
          </a:xfrm>
          <a:prstGeom prst="rect">
            <a:avLst/>
          </a:prstGeom>
          <a:noFill/>
          <a:ln w="9525">
            <a:noFill/>
            <a:miter lim="800000"/>
            <a:headEnd/>
            <a:tailEnd/>
          </a:ln>
        </p:spPr>
      </p:pic>
    </p:spTree>
    <p:extLst>
      <p:ext uri="{BB962C8B-B14F-4D97-AF65-F5344CB8AC3E}">
        <p14:creationId xmlns:p14="http://schemas.microsoft.com/office/powerpoint/2010/main" val="4468534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3508" y="4725144"/>
            <a:ext cx="2470968" cy="1411981"/>
          </a:xfrm>
          <a:prstGeom prst="rect">
            <a:avLst/>
          </a:prstGeom>
        </p:spPr>
      </p:pic>
      <p:sp>
        <p:nvSpPr>
          <p:cNvPr id="11266" name="Content Placeholder 1"/>
          <p:cNvSpPr>
            <a:spLocks noGrp="1"/>
          </p:cNvSpPr>
          <p:nvPr>
            <p:ph idx="1"/>
          </p:nvPr>
        </p:nvSpPr>
        <p:spPr>
          <a:xfrm>
            <a:off x="285750" y="1274763"/>
            <a:ext cx="8229600" cy="3138487"/>
          </a:xfrm>
        </p:spPr>
        <p:txBody>
          <a:bodyPr/>
          <a:lstStyle/>
          <a:p>
            <a:pPr>
              <a:defRPr/>
            </a:pPr>
            <a:endParaRPr sz="800" dirty="0" smtClean="0"/>
          </a:p>
          <a:p>
            <a:pPr>
              <a:defRPr/>
            </a:pPr>
            <a:r>
              <a:rPr sz="2600" dirty="0" smtClean="0"/>
              <a:t>Dante offers a complete network solution</a:t>
            </a:r>
          </a:p>
          <a:p>
            <a:pPr>
              <a:defRPr/>
            </a:pPr>
            <a:r>
              <a:rPr sz="2400" dirty="0" smtClean="0"/>
              <a:t>Dante self discovery and label based routing. </a:t>
            </a:r>
          </a:p>
          <a:p>
            <a:pPr>
              <a:defRPr/>
            </a:pPr>
            <a:r>
              <a:rPr sz="2400" dirty="0" smtClean="0"/>
              <a:t>Simplified ease of use and set up time.</a:t>
            </a:r>
          </a:p>
          <a:p>
            <a:pPr>
              <a:defRPr/>
            </a:pPr>
            <a:r>
              <a:rPr sz="2400" dirty="0" smtClean="0"/>
              <a:t>Dante’s architecture is built on standard Internet Protocols – not just Ethernet</a:t>
            </a:r>
          </a:p>
          <a:p>
            <a:pPr>
              <a:defRPr/>
            </a:pPr>
            <a:r>
              <a:rPr sz="2400" dirty="0" smtClean="0"/>
              <a:t>AVB Ready- Built on global networking standards including IEEE 802.3, UDP/IP and IEEE1588</a:t>
            </a:r>
          </a:p>
          <a:p>
            <a:pPr lvl="1">
              <a:buFont typeface="Lucida Sans" pitchFamily="34" charset="0"/>
              <a:buBlip>
                <a:blip r:embed="rId4"/>
              </a:buBlip>
              <a:defRPr/>
            </a:pPr>
            <a:endParaRPr sz="1600" dirty="0" smtClean="0"/>
          </a:p>
          <a:p>
            <a:pPr marL="0" indent="0" algn="ctr">
              <a:spcBef>
                <a:spcPts val="0"/>
              </a:spcBef>
              <a:spcAft>
                <a:spcPts val="0"/>
              </a:spcAft>
              <a:buFont typeface="Wingdings" pitchFamily="2" charset="2"/>
              <a:buNone/>
              <a:defRPr/>
            </a:pPr>
            <a:endParaRPr sz="2000" b="1" i="1" dirty="0" smtClean="0">
              <a:solidFill>
                <a:srgbClr val="C00000"/>
              </a:solidFill>
            </a:endParaRPr>
          </a:p>
        </p:txBody>
      </p:sp>
      <p:sp>
        <p:nvSpPr>
          <p:cNvPr id="12292" name="Title 2"/>
          <p:cNvSpPr>
            <a:spLocks noGrp="1"/>
          </p:cNvSpPr>
          <p:nvPr>
            <p:ph type="title"/>
          </p:nvPr>
        </p:nvSpPr>
        <p:spPr/>
        <p:txBody>
          <a:bodyPr/>
          <a:lstStyle/>
          <a:p>
            <a:r>
              <a:rPr lang="en-AU" sz="3200" dirty="0" smtClean="0"/>
              <a:t>Dante- Making Digital Networking Easy</a:t>
            </a:r>
            <a:endParaRPr lang="en-US" sz="3200" dirty="0" smtClean="0"/>
          </a:p>
        </p:txBody>
      </p:sp>
      <p:sp>
        <p:nvSpPr>
          <p:cNvPr id="10"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9" name="Slide Number Placeholder 8"/>
          <p:cNvSpPr>
            <a:spLocks noGrp="1"/>
          </p:cNvSpPr>
          <p:nvPr>
            <p:ph type="sldNum" sz="quarter" idx="11"/>
          </p:nvPr>
        </p:nvSpPr>
        <p:spPr/>
        <p:txBody>
          <a:bodyPr/>
          <a:lstStyle/>
          <a:p>
            <a:pPr>
              <a:defRPr/>
            </a:pPr>
            <a:fld id="{82DF32BC-30B4-438B-A00E-1C409ED77767}" type="slidenum">
              <a:rPr lang="en-US" smtClean="0"/>
              <a:pPr>
                <a:defRPr/>
              </a:pPr>
              <a:t>18</a:t>
            </a:fld>
            <a:endParaRPr lang="en-US" dirty="0"/>
          </a:p>
        </p:txBody>
      </p:sp>
      <p:pic>
        <p:nvPicPr>
          <p:cNvPr id="12290" name="Picture 9" descr="Product_MY16-angle_1.jpg"/>
          <p:cNvPicPr>
            <a:picLocks noChangeAspect="1"/>
          </p:cNvPicPr>
          <p:nvPr/>
        </p:nvPicPr>
        <p:blipFill>
          <a:blip r:embed="rId5" cstate="print"/>
          <a:srcRect/>
          <a:stretch>
            <a:fillRect/>
          </a:stretch>
        </p:blipFill>
        <p:spPr bwMode="auto">
          <a:xfrm>
            <a:off x="2409424" y="4653136"/>
            <a:ext cx="2558620" cy="1775669"/>
          </a:xfrm>
          <a:prstGeom prst="rect">
            <a:avLst/>
          </a:prstGeom>
          <a:noFill/>
          <a:ln w="9525">
            <a:noFill/>
            <a:miter lim="800000"/>
            <a:headEnd/>
            <a:tailEnd/>
          </a:ln>
        </p:spPr>
      </p:pic>
      <p:pic>
        <p:nvPicPr>
          <p:cNvPr id="8" name="Picture 7"/>
          <p:cNvPicPr>
            <a:picLocks noChangeAspect="1"/>
          </p:cNvPicPr>
          <p:nvPr/>
        </p:nvPicPr>
        <p:blipFill>
          <a:blip r:embed="rId6"/>
          <a:stretch>
            <a:fillRect/>
          </a:stretch>
        </p:blipFill>
        <p:spPr>
          <a:xfrm>
            <a:off x="4896036" y="4713684"/>
            <a:ext cx="2393780" cy="1392300"/>
          </a:xfrm>
          <a:prstGeom prst="rect">
            <a:avLst/>
          </a:prstGeom>
        </p:spPr>
      </p:pic>
      <p:pic>
        <p:nvPicPr>
          <p:cNvPr id="3" name="Picture 2"/>
          <p:cNvPicPr>
            <a:picLocks noChangeAspect="1"/>
          </p:cNvPicPr>
          <p:nvPr/>
        </p:nvPicPr>
        <p:blipFill>
          <a:blip r:embed="rId7"/>
          <a:stretch>
            <a:fillRect/>
          </a:stretch>
        </p:blipFill>
        <p:spPr>
          <a:xfrm>
            <a:off x="7143938" y="4820017"/>
            <a:ext cx="1882810" cy="1237275"/>
          </a:xfrm>
          <a:prstGeom prst="rect">
            <a:avLst/>
          </a:prstGeom>
        </p:spPr>
      </p:pic>
    </p:spTree>
    <p:extLst>
      <p:ext uri="{BB962C8B-B14F-4D97-AF65-F5344CB8AC3E}">
        <p14:creationId xmlns:p14="http://schemas.microsoft.com/office/powerpoint/2010/main" val="1316670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5"/>
          <p:cNvSpPr txBox="1">
            <a:spLocks noChangeArrowheads="1"/>
          </p:cNvSpPr>
          <p:nvPr/>
        </p:nvSpPr>
        <p:spPr bwMode="auto">
          <a:xfrm>
            <a:off x="358775" y="730250"/>
            <a:ext cx="7708900" cy="492125"/>
          </a:xfrm>
          <a:prstGeom prst="rect">
            <a:avLst/>
          </a:prstGeom>
          <a:noFill/>
          <a:ln w="9525">
            <a:noFill/>
            <a:miter lim="800000"/>
            <a:headEnd/>
            <a:tailEnd/>
          </a:ln>
        </p:spPr>
        <p:txBody>
          <a:bodyPr lIns="0" tIns="0" rIns="0" bIns="0">
            <a:spAutoFit/>
          </a:bodyPr>
          <a:lstStyle/>
          <a:p>
            <a:pPr defTabSz="838200">
              <a:spcBef>
                <a:spcPct val="50000"/>
              </a:spcBef>
            </a:pPr>
            <a:r>
              <a:rPr lang="en-US" sz="3200" dirty="0">
                <a:solidFill>
                  <a:srgbClr val="E51837"/>
                </a:solidFill>
                <a:latin typeface="+mj-lt"/>
              </a:rPr>
              <a:t>Network Configuration </a:t>
            </a:r>
          </a:p>
        </p:txBody>
      </p:sp>
      <p:sp>
        <p:nvSpPr>
          <p:cNvPr id="7" name="Footer Placeholder 1"/>
          <p:cNvSpPr>
            <a:spLocks noGrp="1"/>
          </p:cNvSpPr>
          <p:nvPr>
            <p:ph type="ftr" sz="quarter" idx="10"/>
          </p:nvPr>
        </p:nvSpPr>
        <p:spPr>
          <a:xfrm>
            <a:off x="3124200" y="6496092"/>
            <a:ext cx="2895600" cy="220662"/>
          </a:xfrm>
          <a:noFill/>
        </p:spPr>
        <p:txBody>
          <a:bodyPr/>
          <a:lstStyle/>
          <a:p>
            <a:r>
              <a:rPr lang="en-US" dirty="0" smtClean="0">
                <a:cs typeface="Arial" pitchFamily="34" charset="0"/>
              </a:rPr>
              <a:t>Copyright Audinate 2011</a:t>
            </a:r>
            <a:endParaRPr lang="en-US" dirty="0">
              <a:cs typeface="Arial" pitchFamily="34" charset="0"/>
            </a:endParaRPr>
          </a:p>
        </p:txBody>
      </p:sp>
      <p:sp>
        <p:nvSpPr>
          <p:cNvPr id="13" name="Slide Number Placeholder 12"/>
          <p:cNvSpPr>
            <a:spLocks noGrp="1"/>
          </p:cNvSpPr>
          <p:nvPr>
            <p:ph type="sldNum" sz="quarter" idx="11"/>
          </p:nvPr>
        </p:nvSpPr>
        <p:spPr/>
        <p:txBody>
          <a:bodyPr/>
          <a:lstStyle/>
          <a:p>
            <a:pPr>
              <a:defRPr/>
            </a:pPr>
            <a:fld id="{8EC44D77-A484-4AD2-B4B6-7AD5607BF16E}" type="slidenum">
              <a:rPr lang="en-US" smtClean="0"/>
              <a:pPr>
                <a:defRPr/>
              </a:pPr>
              <a:t>19</a:t>
            </a:fld>
            <a:endParaRPr lang="en-US" dirty="0"/>
          </a:p>
        </p:txBody>
      </p:sp>
      <p:sp>
        <p:nvSpPr>
          <p:cNvPr id="20490" name="TextBox 13"/>
          <p:cNvSpPr txBox="1">
            <a:spLocks noChangeArrowheads="1"/>
          </p:cNvSpPr>
          <p:nvPr/>
        </p:nvSpPr>
        <p:spPr bwMode="auto">
          <a:xfrm>
            <a:off x="358775" y="1611015"/>
            <a:ext cx="3925193" cy="4093428"/>
          </a:xfrm>
          <a:prstGeom prst="rect">
            <a:avLst/>
          </a:prstGeom>
          <a:noFill/>
          <a:ln w="9525">
            <a:noFill/>
            <a:miter lim="800000"/>
            <a:headEnd/>
            <a:tailEnd/>
          </a:ln>
        </p:spPr>
        <p:txBody>
          <a:bodyPr wrap="square">
            <a:spAutoFit/>
          </a:bodyPr>
          <a:lstStyle/>
          <a:p>
            <a:pPr>
              <a:buClr>
                <a:srgbClr val="FF0000"/>
              </a:buClr>
              <a:buFont typeface="Wingdings" pitchFamily="2" charset="2"/>
              <a:buChar char="§"/>
            </a:pPr>
            <a:r>
              <a:rPr lang="en-US" sz="2400" dirty="0"/>
              <a:t>  Automatic discovery</a:t>
            </a:r>
          </a:p>
          <a:p>
            <a:pPr>
              <a:buClr>
                <a:srgbClr val="FF0000"/>
              </a:buClr>
            </a:pPr>
            <a:r>
              <a:rPr lang="en-US" sz="2400" dirty="0"/>
              <a:t>of Dante enabled devices</a:t>
            </a:r>
          </a:p>
          <a:p>
            <a:pPr>
              <a:buClr>
                <a:srgbClr val="FF0000"/>
              </a:buClr>
            </a:pPr>
            <a:r>
              <a:rPr lang="en-US" sz="2400" dirty="0"/>
              <a:t>on the network.</a:t>
            </a:r>
          </a:p>
          <a:p>
            <a:pPr>
              <a:spcBef>
                <a:spcPts val="1200"/>
              </a:spcBef>
              <a:buClr>
                <a:srgbClr val="FF0000"/>
              </a:buClr>
              <a:buFont typeface="Wingdings" pitchFamily="2" charset="2"/>
              <a:buChar char="§"/>
            </a:pPr>
            <a:r>
              <a:rPr lang="en-US" sz="2400" dirty="0"/>
              <a:t> Simple label-based </a:t>
            </a:r>
            <a:r>
              <a:rPr lang="en-US" sz="2400" dirty="0" smtClean="0"/>
              <a:t>routing. No </a:t>
            </a:r>
            <a:r>
              <a:rPr lang="en-US" sz="2400" dirty="0"/>
              <a:t>“magic numbers” </a:t>
            </a:r>
            <a:r>
              <a:rPr lang="en-US" sz="2400" dirty="0" smtClean="0"/>
              <a:t>or MAC </a:t>
            </a:r>
            <a:r>
              <a:rPr lang="en-US" sz="2400" dirty="0"/>
              <a:t>addresses to learn</a:t>
            </a:r>
            <a:endParaRPr lang="en-US" sz="2400" dirty="0" smtClean="0"/>
          </a:p>
          <a:p>
            <a:pPr>
              <a:spcBef>
                <a:spcPts val="1200"/>
              </a:spcBef>
              <a:buClr>
                <a:srgbClr val="FF0000"/>
              </a:buClr>
              <a:buFont typeface="Wingdings" pitchFamily="2" charset="2"/>
              <a:buChar char="§"/>
            </a:pPr>
            <a:r>
              <a:rPr lang="en-US" sz="2400" dirty="0" smtClean="0"/>
              <a:t>Easily </a:t>
            </a:r>
            <a:r>
              <a:rPr lang="en-US" sz="2400" dirty="0"/>
              <a:t>to make changes</a:t>
            </a:r>
          </a:p>
          <a:p>
            <a:pPr>
              <a:buClr>
                <a:srgbClr val="FF0000"/>
              </a:buClr>
            </a:pPr>
            <a:r>
              <a:rPr lang="en-US" sz="2400" dirty="0"/>
              <a:t>to systems without touching</a:t>
            </a:r>
          </a:p>
          <a:p>
            <a:pPr>
              <a:buClr>
                <a:srgbClr val="FF0000"/>
              </a:buClr>
            </a:pPr>
            <a:r>
              <a:rPr lang="en-US" sz="2400" dirty="0"/>
              <a:t>equipment.</a:t>
            </a:r>
            <a:endParaRPr lang="en-US" dirty="0"/>
          </a:p>
        </p:txBody>
      </p:sp>
      <p:pic>
        <p:nvPicPr>
          <p:cNvPr id="10" name="Picture 9" descr="Macintosh HD:Users:Brad:Dropbox:Audinate:Audinate images:DC_Labeled.png"/>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397000"/>
            <a:ext cx="4689852" cy="4676775"/>
          </a:xfrm>
          <a:prstGeom prst="rect">
            <a:avLst/>
          </a:prstGeom>
          <a:noFill/>
          <a:ln>
            <a:noFill/>
          </a:ln>
        </p:spPr>
      </p:pic>
    </p:spTree>
    <p:extLst>
      <p:ext uri="{BB962C8B-B14F-4D97-AF65-F5344CB8AC3E}">
        <p14:creationId xmlns:p14="http://schemas.microsoft.com/office/powerpoint/2010/main" val="26672705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idx="1"/>
          </p:nvPr>
        </p:nvSpPr>
        <p:spPr>
          <a:xfrm>
            <a:off x="338138" y="1373189"/>
            <a:ext cx="8401050" cy="3928020"/>
          </a:xfrm>
        </p:spPr>
        <p:txBody>
          <a:bodyPr>
            <a:normAutofit lnSpcReduction="10000"/>
          </a:bodyPr>
          <a:lstStyle/>
          <a:p>
            <a:pPr eaLnBrk="1" hangingPunct="1">
              <a:spcBef>
                <a:spcPts val="600"/>
              </a:spcBef>
              <a:spcAft>
                <a:spcPts val="1200"/>
              </a:spcAft>
            </a:pPr>
            <a:r>
              <a:rPr sz="2400" dirty="0" smtClean="0"/>
              <a:t>The leading developer of media networking technology with core competencies in media networking,  time synchronization techniques, and zero-network configuration</a:t>
            </a:r>
          </a:p>
          <a:p>
            <a:pPr eaLnBrk="1" hangingPunct="1">
              <a:spcBef>
                <a:spcPct val="0"/>
              </a:spcBef>
            </a:pPr>
            <a:r>
              <a:rPr sz="2400" dirty="0" smtClean="0"/>
              <a:t>Audinate has pioneered an open standards based approach to develop high quality audio and media over standard TCP/IP computer networks </a:t>
            </a:r>
          </a:p>
          <a:p>
            <a:pPr eaLnBrk="1" hangingPunct="1">
              <a:spcBef>
                <a:spcPts val="1200"/>
              </a:spcBef>
            </a:pPr>
            <a:r>
              <a:rPr sz="2400" dirty="0" smtClean="0"/>
              <a:t>Our vision is to revolutionize the way that AV systems are connected. </a:t>
            </a:r>
            <a:r>
              <a:rPr lang="en-AU" sz="2400" dirty="0" smtClean="0"/>
              <a:t>We do this by transporting high quality media over standard IT networks</a:t>
            </a:r>
          </a:p>
          <a:p>
            <a:pPr eaLnBrk="1" hangingPunct="1">
              <a:spcBef>
                <a:spcPct val="0"/>
              </a:spcBef>
              <a:buFont typeface="Wingdings" pitchFamily="2" charset="2"/>
              <a:buBlip>
                <a:blip r:embed="rId3"/>
              </a:buBlip>
            </a:pPr>
            <a:endParaRPr sz="2400" dirty="0" smtClean="0"/>
          </a:p>
          <a:p>
            <a:pPr eaLnBrk="1" hangingPunct="1">
              <a:spcBef>
                <a:spcPct val="0"/>
              </a:spcBef>
              <a:buFont typeface="Wingdings" pitchFamily="2" charset="2"/>
              <a:buBlip>
                <a:blip r:embed="rId3"/>
              </a:buBlip>
            </a:pPr>
            <a:endParaRPr sz="1800" dirty="0" smtClean="0"/>
          </a:p>
          <a:p>
            <a:pPr eaLnBrk="1" hangingPunct="1">
              <a:spcBef>
                <a:spcPct val="0"/>
              </a:spcBef>
            </a:pPr>
            <a:endParaRPr sz="2000" dirty="0" smtClean="0"/>
          </a:p>
          <a:p>
            <a:pPr eaLnBrk="1" hangingPunct="1">
              <a:spcBef>
                <a:spcPts val="1200"/>
              </a:spcBef>
            </a:pPr>
            <a:endParaRPr sz="2000" dirty="0" smtClean="0"/>
          </a:p>
          <a:p>
            <a:pPr eaLnBrk="1" hangingPunct="1">
              <a:spcBef>
                <a:spcPts val="200"/>
              </a:spcBef>
            </a:pPr>
            <a:endParaRPr sz="2000" dirty="0" smtClean="0"/>
          </a:p>
          <a:p>
            <a:pPr eaLnBrk="1" hangingPunct="1"/>
            <a:endParaRPr lang="en-AU" sz="2000" dirty="0" smtClean="0"/>
          </a:p>
        </p:txBody>
      </p:sp>
      <p:sp>
        <p:nvSpPr>
          <p:cNvPr id="7171" name="Rectangle 2"/>
          <p:cNvSpPr>
            <a:spLocks noGrp="1" noChangeArrowheads="1"/>
          </p:cNvSpPr>
          <p:nvPr>
            <p:ph type="title"/>
          </p:nvPr>
        </p:nvSpPr>
        <p:spPr>
          <a:xfrm>
            <a:off x="457200" y="765175"/>
            <a:ext cx="8229600" cy="485775"/>
          </a:xfrm>
        </p:spPr>
        <p:txBody>
          <a:bodyPr/>
          <a:lstStyle/>
          <a:p>
            <a:pPr eaLnBrk="1" hangingPunct="1"/>
            <a:r>
              <a:rPr lang="en-US" sz="3200" dirty="0" smtClean="0"/>
              <a:t>About Audinate</a:t>
            </a:r>
          </a:p>
        </p:txBody>
      </p:sp>
      <p:sp>
        <p:nvSpPr>
          <p:cNvPr id="7172"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7" name="Slide Number Placeholder 6"/>
          <p:cNvSpPr>
            <a:spLocks noGrp="1"/>
          </p:cNvSpPr>
          <p:nvPr>
            <p:ph type="sldNum" sz="quarter" idx="11"/>
          </p:nvPr>
        </p:nvSpPr>
        <p:spPr/>
        <p:txBody>
          <a:bodyPr/>
          <a:lstStyle/>
          <a:p>
            <a:pPr>
              <a:defRPr/>
            </a:pPr>
            <a:fld id="{3CE1BEBA-A2C5-4AF4-97F9-ED7A06DB872E}" type="slidenum">
              <a:rPr lang="en-US" smtClean="0"/>
              <a:pPr>
                <a:defRPr/>
              </a:pPr>
              <a:t>2</a:t>
            </a:fld>
            <a:endParaRPr lang="en-US" dirty="0"/>
          </a:p>
        </p:txBody>
      </p:sp>
      <p:sp>
        <p:nvSpPr>
          <p:cNvPr id="2" name="TextBox 1"/>
          <p:cNvSpPr txBox="1"/>
          <p:nvPr/>
        </p:nvSpPr>
        <p:spPr>
          <a:xfrm>
            <a:off x="464398" y="5249567"/>
            <a:ext cx="8316924" cy="1455797"/>
          </a:xfrm>
          <a:prstGeom prst="rect">
            <a:avLst/>
          </a:prstGeom>
          <a:noFill/>
        </p:spPr>
        <p:txBody>
          <a:bodyPr wrap="square" rtlCol="0">
            <a:normAutofit/>
          </a:bodyPr>
          <a:lstStyle/>
          <a:p>
            <a:pPr algn="ctr">
              <a:spcBef>
                <a:spcPts val="0"/>
              </a:spcBef>
              <a:buFont typeface="Wingdings" pitchFamily="2" charset="2"/>
              <a:buNone/>
              <a:defRPr/>
            </a:pPr>
            <a:r>
              <a:rPr lang="en-US" sz="2800" i="1" dirty="0">
                <a:solidFill>
                  <a:srgbClr val="C2002F"/>
                </a:solidFill>
                <a:latin typeface="+mn-lt"/>
              </a:rPr>
              <a:t>We are not just networking implementers… </a:t>
            </a:r>
          </a:p>
          <a:p>
            <a:pPr algn="ctr">
              <a:spcBef>
                <a:spcPts val="0"/>
              </a:spcBef>
              <a:buFont typeface="Wingdings" pitchFamily="2" charset="2"/>
              <a:buNone/>
              <a:defRPr/>
            </a:pPr>
            <a:r>
              <a:rPr lang="en-US" sz="2800" i="1" dirty="0">
                <a:solidFill>
                  <a:srgbClr val="C2002F"/>
                </a:solidFill>
                <a:latin typeface="+mn-lt"/>
              </a:rPr>
              <a:t>We are the inventors who are leading the way</a:t>
            </a:r>
            <a:endParaRPr lang="en-US" sz="2800" dirty="0">
              <a:solidFill>
                <a:srgbClr val="C2002F"/>
              </a:solidFill>
              <a:latin typeface="+mn-lt"/>
            </a:endParaRPr>
          </a:p>
        </p:txBody>
      </p:sp>
    </p:spTree>
    <p:extLst>
      <p:ext uri="{BB962C8B-B14F-4D97-AF65-F5344CB8AC3E}">
        <p14:creationId xmlns:p14="http://schemas.microsoft.com/office/powerpoint/2010/main" val="421472729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25" y="1347788"/>
            <a:ext cx="7721600" cy="5002212"/>
          </a:xfrm>
        </p:spPr>
        <p:txBody>
          <a:bodyPr>
            <a:normAutofit/>
          </a:bodyPr>
          <a:lstStyle/>
          <a:p>
            <a:pPr marL="0" indent="0" eaLnBrk="1" hangingPunct="1">
              <a:lnSpc>
                <a:spcPct val="110000"/>
              </a:lnSpc>
              <a:spcBef>
                <a:spcPts val="0"/>
              </a:spcBef>
              <a:buFont typeface="Wingdings" pitchFamily="2" charset="2"/>
              <a:buNone/>
              <a:defRPr/>
            </a:pPr>
            <a:r>
              <a:rPr sz="2400" dirty="0" smtClean="0"/>
              <a:t>PC networked implementation that turns your audio applications into network audio applications with Dante Virtual Soundcard</a:t>
            </a:r>
          </a:p>
          <a:p>
            <a:pPr eaLnBrk="1" hangingPunct="1">
              <a:spcBef>
                <a:spcPts val="1200"/>
              </a:spcBef>
              <a:spcAft>
                <a:spcPts val="600"/>
              </a:spcAft>
              <a:defRPr/>
            </a:pPr>
            <a:r>
              <a:rPr lang="en-US" sz="2200" dirty="0" smtClean="0"/>
              <a:t>Dante enables your PC/Mac</a:t>
            </a:r>
          </a:p>
          <a:p>
            <a:pPr eaLnBrk="1" hangingPunct="1">
              <a:lnSpc>
                <a:spcPct val="110000"/>
              </a:lnSpc>
              <a:spcBef>
                <a:spcPts val="600"/>
              </a:spcBef>
              <a:spcAft>
                <a:spcPts val="600"/>
              </a:spcAft>
              <a:defRPr/>
            </a:pPr>
            <a:r>
              <a:rPr sz="2200" dirty="0" smtClean="0"/>
              <a:t>Record, playback, process networked</a:t>
            </a:r>
            <a:br>
              <a:rPr sz="2200" dirty="0" smtClean="0"/>
            </a:br>
            <a:r>
              <a:rPr sz="2200" dirty="0" smtClean="0"/>
              <a:t>digital-audio with no loss of quality</a:t>
            </a:r>
          </a:p>
          <a:p>
            <a:pPr eaLnBrk="1" hangingPunct="1">
              <a:spcBef>
                <a:spcPts val="600"/>
              </a:spcBef>
              <a:spcAft>
                <a:spcPts val="600"/>
              </a:spcAft>
              <a:defRPr/>
            </a:pPr>
            <a:r>
              <a:rPr sz="2200" dirty="0" smtClean="0"/>
              <a:t>No soundcard hardware needed</a:t>
            </a:r>
          </a:p>
          <a:p>
            <a:pPr eaLnBrk="1" hangingPunct="1">
              <a:spcBef>
                <a:spcPts val="600"/>
              </a:spcBef>
              <a:spcAft>
                <a:spcPts val="600"/>
              </a:spcAft>
              <a:defRPr/>
            </a:pPr>
            <a:r>
              <a:rPr sz="2200" dirty="0" smtClean="0"/>
              <a:t>Just use the Ethernet built-in to your</a:t>
            </a:r>
          </a:p>
          <a:p>
            <a:pPr eaLnBrk="1" hangingPunct="1">
              <a:spcBef>
                <a:spcPts val="0"/>
              </a:spcBef>
              <a:spcAft>
                <a:spcPts val="600"/>
              </a:spcAft>
              <a:buFont typeface="Wingdings" pitchFamily="2" charset="2"/>
              <a:buNone/>
              <a:defRPr/>
            </a:pPr>
            <a:r>
              <a:rPr sz="2200" dirty="0" smtClean="0"/>
              <a:t>	 PC or MAC</a:t>
            </a:r>
          </a:p>
          <a:p>
            <a:pPr eaLnBrk="1" hangingPunct="1">
              <a:spcBef>
                <a:spcPts val="600"/>
              </a:spcBef>
              <a:spcAft>
                <a:spcPts val="600"/>
              </a:spcAft>
              <a:defRPr/>
            </a:pPr>
            <a:r>
              <a:rPr sz="2200" dirty="0" smtClean="0"/>
              <a:t>Virtual Soundcard appears as a </a:t>
            </a:r>
          </a:p>
          <a:p>
            <a:pPr eaLnBrk="1" hangingPunct="1">
              <a:spcBef>
                <a:spcPts val="0"/>
              </a:spcBef>
              <a:spcAft>
                <a:spcPts val="600"/>
              </a:spcAft>
              <a:buFont typeface="Wingdings" pitchFamily="2" charset="2"/>
              <a:buNone/>
              <a:defRPr/>
            </a:pPr>
            <a:r>
              <a:rPr sz="2200" dirty="0" smtClean="0"/>
              <a:t>	multichannel ASIO or Core Audio device</a:t>
            </a:r>
          </a:p>
        </p:txBody>
      </p:sp>
      <p:sp>
        <p:nvSpPr>
          <p:cNvPr id="21507" name="Title 2"/>
          <p:cNvSpPr>
            <a:spLocks noGrp="1"/>
          </p:cNvSpPr>
          <p:nvPr>
            <p:ph type="title"/>
          </p:nvPr>
        </p:nvSpPr>
        <p:spPr>
          <a:xfrm>
            <a:off x="457200" y="728663"/>
            <a:ext cx="8229600" cy="619125"/>
          </a:xfrm>
        </p:spPr>
        <p:txBody>
          <a:bodyPr/>
          <a:lstStyle/>
          <a:p>
            <a:pPr eaLnBrk="1" hangingPunct="1">
              <a:lnSpc>
                <a:spcPts val="2400"/>
              </a:lnSpc>
            </a:pPr>
            <a:r>
              <a:rPr lang="en-US" sz="3200" dirty="0" smtClean="0"/>
              <a:t>Dante</a:t>
            </a:r>
            <a:r>
              <a:rPr lang="en-US" sz="3200" b="1" dirty="0" smtClean="0"/>
              <a:t> </a:t>
            </a:r>
            <a:r>
              <a:rPr lang="en-US" sz="3200" dirty="0" smtClean="0"/>
              <a:t>Virtual Soundcard </a:t>
            </a:r>
          </a:p>
        </p:txBody>
      </p:sp>
      <p:sp>
        <p:nvSpPr>
          <p:cNvPr id="10"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9" name="Slide Number Placeholder 8"/>
          <p:cNvSpPr>
            <a:spLocks noGrp="1"/>
          </p:cNvSpPr>
          <p:nvPr>
            <p:ph type="sldNum" sz="quarter" idx="11"/>
          </p:nvPr>
        </p:nvSpPr>
        <p:spPr/>
        <p:txBody>
          <a:bodyPr/>
          <a:lstStyle/>
          <a:p>
            <a:pPr>
              <a:defRPr/>
            </a:pPr>
            <a:fld id="{8E627C1B-0BD6-4767-AB30-9C193C93D30F}" type="slidenum">
              <a:rPr lang="en-US" smtClean="0"/>
              <a:pPr>
                <a:defRPr/>
              </a:pPr>
              <a:t>20</a:t>
            </a:fld>
            <a:endParaRPr lang="en-US" dirty="0"/>
          </a:p>
        </p:txBody>
      </p:sp>
      <p:grpSp>
        <p:nvGrpSpPr>
          <p:cNvPr id="8" name="Group 7"/>
          <p:cNvGrpSpPr/>
          <p:nvPr/>
        </p:nvGrpSpPr>
        <p:grpSpPr>
          <a:xfrm>
            <a:off x="6238875" y="2590800"/>
            <a:ext cx="2447925" cy="3051882"/>
            <a:chOff x="6156325" y="2205918"/>
            <a:chExt cx="2844800" cy="3707358"/>
          </a:xfrm>
        </p:grpSpPr>
        <p:pic>
          <p:nvPicPr>
            <p:cNvPr id="21510" name="Picture 2" descr="C:\Users\admin\AppData\Local\Microsoft\Windows\Temporary Internet Files\Content.Outlook\7SNRBY9P\DSC09379 (2).jpg"/>
            <p:cNvPicPr>
              <a:picLocks noChangeAspect="1" noChangeArrowheads="1"/>
            </p:cNvPicPr>
            <p:nvPr/>
          </p:nvPicPr>
          <p:blipFill>
            <a:blip r:embed="rId3" cstate="print"/>
            <a:srcRect/>
            <a:stretch>
              <a:fillRect/>
            </a:stretch>
          </p:blipFill>
          <p:spPr bwMode="auto">
            <a:xfrm>
              <a:off x="6167438" y="4014626"/>
              <a:ext cx="2833687" cy="1898650"/>
            </a:xfrm>
            <a:prstGeom prst="rect">
              <a:avLst/>
            </a:prstGeom>
            <a:noFill/>
            <a:ln w="9525">
              <a:noFill/>
              <a:miter lim="800000"/>
              <a:headEnd/>
              <a:tailEnd/>
            </a:ln>
          </p:spPr>
        </p:pic>
        <p:pic>
          <p:nvPicPr>
            <p:cNvPr id="21511" name="Picture 9" descr="DVS License.bmp"/>
            <p:cNvPicPr>
              <a:picLocks noChangeAspect="1"/>
            </p:cNvPicPr>
            <p:nvPr/>
          </p:nvPicPr>
          <p:blipFill>
            <a:blip r:embed="rId4" cstate="print"/>
            <a:srcRect l="27039" t="15509" r="26540" b="27655"/>
            <a:stretch>
              <a:fillRect/>
            </a:stretch>
          </p:blipFill>
          <p:spPr bwMode="auto">
            <a:xfrm>
              <a:off x="6156325" y="2205918"/>
              <a:ext cx="2844800" cy="1835150"/>
            </a:xfrm>
            <a:prstGeom prst="rect">
              <a:avLst/>
            </a:prstGeom>
            <a:noFill/>
            <a:ln w="25400">
              <a:noFill/>
              <a:miter lim="800000"/>
              <a:headEnd/>
              <a:tailEnd/>
            </a:ln>
          </p:spPr>
        </p:pic>
      </p:grpSp>
    </p:spTree>
    <p:extLst>
      <p:ext uri="{BB962C8B-B14F-4D97-AF65-F5344CB8AC3E}">
        <p14:creationId xmlns:p14="http://schemas.microsoft.com/office/powerpoint/2010/main" val="32772751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lstStyle/>
          <a:p>
            <a:r>
              <a:rPr lang="en-AU" sz="3200" dirty="0" smtClean="0"/>
              <a:t>Migration path of Dante to Dante/AVB</a:t>
            </a:r>
          </a:p>
        </p:txBody>
      </p:sp>
      <p:sp>
        <p:nvSpPr>
          <p:cNvPr id="13"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D72B413-1E49-49E9-AAEB-4F0878647ED7}" type="slidenum">
              <a:rPr lang="en-US" smtClean="0"/>
              <a:pPr>
                <a:defRPr/>
              </a:pPr>
              <a:t>21</a:t>
            </a:fld>
            <a:endParaRPr lang="en-US" dirty="0"/>
          </a:p>
        </p:txBody>
      </p:sp>
      <p:grpSp>
        <p:nvGrpSpPr>
          <p:cNvPr id="6" name="Group 5"/>
          <p:cNvGrpSpPr/>
          <p:nvPr/>
        </p:nvGrpSpPr>
        <p:grpSpPr>
          <a:xfrm>
            <a:off x="977900" y="4071030"/>
            <a:ext cx="3009899" cy="2274208"/>
            <a:chOff x="977900" y="4071030"/>
            <a:chExt cx="3009899" cy="2274208"/>
          </a:xfrm>
        </p:grpSpPr>
        <p:sp>
          <p:nvSpPr>
            <p:cNvPr id="7" name="Rounded Rectangle 6"/>
            <p:cNvSpPr/>
            <p:nvPr/>
          </p:nvSpPr>
          <p:spPr bwMode="auto">
            <a:xfrm>
              <a:off x="977900" y="587057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8" name="Rounded Rectangle 7"/>
            <p:cNvSpPr/>
            <p:nvPr/>
          </p:nvSpPr>
          <p:spPr bwMode="auto">
            <a:xfrm>
              <a:off x="977900" y="527072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a:t>
              </a:r>
            </a:p>
          </p:txBody>
        </p:sp>
        <p:sp>
          <p:nvSpPr>
            <p:cNvPr id="9" name="Rounded Rectangle 8"/>
            <p:cNvSpPr/>
            <p:nvPr/>
          </p:nvSpPr>
          <p:spPr bwMode="auto">
            <a:xfrm>
              <a:off x="977900" y="4670878"/>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a:t>
              </a:r>
            </a:p>
          </p:txBody>
        </p:sp>
        <p:sp>
          <p:nvSpPr>
            <p:cNvPr id="11" name="Rounded Rectangle 10"/>
            <p:cNvSpPr/>
            <p:nvPr/>
          </p:nvSpPr>
          <p:spPr bwMode="auto">
            <a:xfrm>
              <a:off x="977900" y="4071030"/>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a:t>
              </a:r>
            </a:p>
          </p:txBody>
        </p:sp>
      </p:grpSp>
      <p:sp>
        <p:nvSpPr>
          <p:cNvPr id="33" name="TextBox 32"/>
          <p:cNvSpPr txBox="1"/>
          <p:nvPr/>
        </p:nvSpPr>
        <p:spPr>
          <a:xfrm rot="16200000">
            <a:off x="-1654233"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r="100000" b="100000"/>
            </a:path>
            <a:tileRect l="-100000" t="-100000"/>
          </a:gradFill>
        </p:spPr>
        <p:txBody>
          <a:bodyPr>
            <a:spAutoFit/>
          </a:bodyPr>
          <a:lstStyle/>
          <a:p>
            <a:pPr algn="ctr">
              <a:defRPr/>
            </a:pPr>
            <a:r>
              <a:rPr lang="en-AU" sz="2000" dirty="0">
                <a:latin typeface="Calibri" pitchFamily="34" charset="0"/>
                <a:cs typeface="Arial" charset="0"/>
              </a:rPr>
              <a:t>Dante   Today</a:t>
            </a:r>
          </a:p>
        </p:txBody>
      </p:sp>
      <p:sp>
        <p:nvSpPr>
          <p:cNvPr id="38" name="TextBox 37"/>
          <p:cNvSpPr txBox="1"/>
          <p:nvPr/>
        </p:nvSpPr>
        <p:spPr>
          <a:xfrm rot="5400000">
            <a:off x="6161081"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l="100000" b="100000"/>
            </a:path>
            <a:tileRect t="-100000" r="-100000"/>
          </a:gradFill>
        </p:spPr>
        <p:txBody>
          <a:bodyPr>
            <a:spAutoFit/>
          </a:bodyPr>
          <a:lstStyle/>
          <a:p>
            <a:pPr algn="ctr">
              <a:defRPr/>
            </a:pPr>
            <a:r>
              <a:rPr lang="en-AU" sz="2000" dirty="0">
                <a:latin typeface="Calibri" pitchFamily="34" charset="0"/>
                <a:cs typeface="Arial" charset="0"/>
              </a:rPr>
              <a:t>Dante   AVB Layer 2 or Layer 3</a:t>
            </a:r>
          </a:p>
        </p:txBody>
      </p:sp>
      <p:sp>
        <p:nvSpPr>
          <p:cNvPr id="43" name="TextBox 35"/>
          <p:cNvSpPr txBox="1">
            <a:spLocks noChangeArrowheads="1"/>
          </p:cNvSpPr>
          <p:nvPr/>
        </p:nvSpPr>
        <p:spPr bwMode="auto">
          <a:xfrm>
            <a:off x="1295636" y="1196752"/>
            <a:ext cx="2023736" cy="400110"/>
          </a:xfrm>
          <a:prstGeom prst="rect">
            <a:avLst/>
          </a:prstGeom>
          <a:noFill/>
          <a:ln w="9525">
            <a:noFill/>
            <a:miter lim="800000"/>
            <a:headEnd/>
            <a:tailEnd/>
          </a:ln>
        </p:spPr>
        <p:txBody>
          <a:bodyPr wrap="none">
            <a:spAutoFit/>
          </a:bodyPr>
          <a:lstStyle/>
          <a:p>
            <a:r>
              <a:rPr lang="en-US" sz="2000" dirty="0"/>
              <a:t>Dante </a:t>
            </a:r>
            <a:r>
              <a:rPr lang="en-US" sz="2000" dirty="0" smtClean="0"/>
              <a:t>Transport</a:t>
            </a:r>
            <a:endParaRPr lang="en-US" sz="2000" dirty="0"/>
          </a:p>
        </p:txBody>
      </p:sp>
    </p:spTree>
    <p:extLst>
      <p:ext uri="{BB962C8B-B14F-4D97-AF65-F5344CB8AC3E}">
        <p14:creationId xmlns:p14="http://schemas.microsoft.com/office/powerpoint/2010/main" val="337175389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lstStyle/>
          <a:p>
            <a:r>
              <a:rPr lang="en-AU" sz="3200" dirty="0" smtClean="0"/>
              <a:t>Migration path of Dante to Dante/AVB</a:t>
            </a:r>
          </a:p>
        </p:txBody>
      </p:sp>
      <p:sp>
        <p:nvSpPr>
          <p:cNvPr id="23"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D72B413-1E49-49E9-AAEB-4F0878647ED7}" type="slidenum">
              <a:rPr lang="en-US" smtClean="0"/>
              <a:pPr>
                <a:defRPr/>
              </a:pPr>
              <a:t>22</a:t>
            </a:fld>
            <a:endParaRPr lang="en-US" dirty="0"/>
          </a:p>
        </p:txBody>
      </p:sp>
      <p:grpSp>
        <p:nvGrpSpPr>
          <p:cNvPr id="6" name="Group 5"/>
          <p:cNvGrpSpPr/>
          <p:nvPr/>
        </p:nvGrpSpPr>
        <p:grpSpPr>
          <a:xfrm>
            <a:off x="977900" y="4071030"/>
            <a:ext cx="3009899" cy="2274208"/>
            <a:chOff x="977900" y="4071030"/>
            <a:chExt cx="3009899" cy="2274208"/>
          </a:xfrm>
        </p:grpSpPr>
        <p:sp>
          <p:nvSpPr>
            <p:cNvPr id="7" name="Rounded Rectangle 6"/>
            <p:cNvSpPr/>
            <p:nvPr/>
          </p:nvSpPr>
          <p:spPr bwMode="auto">
            <a:xfrm>
              <a:off x="977900" y="587057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8" name="Rounded Rectangle 7"/>
            <p:cNvSpPr/>
            <p:nvPr/>
          </p:nvSpPr>
          <p:spPr bwMode="auto">
            <a:xfrm>
              <a:off x="977900" y="527072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a:t>
              </a:r>
            </a:p>
          </p:txBody>
        </p:sp>
        <p:sp>
          <p:nvSpPr>
            <p:cNvPr id="9" name="Rounded Rectangle 8"/>
            <p:cNvSpPr/>
            <p:nvPr/>
          </p:nvSpPr>
          <p:spPr bwMode="auto">
            <a:xfrm>
              <a:off x="977900" y="4670878"/>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a:t>
              </a:r>
            </a:p>
          </p:txBody>
        </p:sp>
        <p:sp>
          <p:nvSpPr>
            <p:cNvPr id="11" name="Rounded Rectangle 10"/>
            <p:cNvSpPr/>
            <p:nvPr/>
          </p:nvSpPr>
          <p:spPr bwMode="auto">
            <a:xfrm>
              <a:off x="977900" y="4071030"/>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a:t>
              </a:r>
            </a:p>
          </p:txBody>
        </p:sp>
      </p:grpSp>
      <p:sp>
        <p:nvSpPr>
          <p:cNvPr id="33" name="TextBox 32"/>
          <p:cNvSpPr txBox="1"/>
          <p:nvPr/>
        </p:nvSpPr>
        <p:spPr>
          <a:xfrm rot="16200000">
            <a:off x="-1654233"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r="100000" b="100000"/>
            </a:path>
            <a:tileRect l="-100000" t="-100000"/>
          </a:gradFill>
        </p:spPr>
        <p:txBody>
          <a:bodyPr>
            <a:spAutoFit/>
          </a:bodyPr>
          <a:lstStyle/>
          <a:p>
            <a:pPr algn="ctr">
              <a:defRPr/>
            </a:pPr>
            <a:r>
              <a:rPr lang="en-AU" sz="2000" dirty="0">
                <a:latin typeface="Calibri" pitchFamily="34" charset="0"/>
                <a:cs typeface="Arial" charset="0"/>
              </a:rPr>
              <a:t>Dante   Today</a:t>
            </a:r>
          </a:p>
        </p:txBody>
      </p:sp>
      <p:sp>
        <p:nvSpPr>
          <p:cNvPr id="38" name="TextBox 37"/>
          <p:cNvSpPr txBox="1"/>
          <p:nvPr/>
        </p:nvSpPr>
        <p:spPr>
          <a:xfrm rot="5400000">
            <a:off x="6161081"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l="100000" b="100000"/>
            </a:path>
            <a:tileRect t="-100000" r="-100000"/>
          </a:gradFill>
        </p:spPr>
        <p:txBody>
          <a:bodyPr>
            <a:spAutoFit/>
          </a:bodyPr>
          <a:lstStyle/>
          <a:p>
            <a:pPr algn="ctr">
              <a:defRPr/>
            </a:pPr>
            <a:r>
              <a:rPr lang="en-AU" sz="2000" dirty="0">
                <a:latin typeface="Calibri" pitchFamily="34" charset="0"/>
                <a:cs typeface="Arial" charset="0"/>
              </a:rPr>
              <a:t>Dante   AVB Layer 2 or Layer 3</a:t>
            </a:r>
          </a:p>
        </p:txBody>
      </p:sp>
      <p:grpSp>
        <p:nvGrpSpPr>
          <p:cNvPr id="13" name="Group 12"/>
          <p:cNvGrpSpPr/>
          <p:nvPr/>
        </p:nvGrpSpPr>
        <p:grpSpPr>
          <a:xfrm>
            <a:off x="977901" y="1214438"/>
            <a:ext cx="3009899" cy="2731406"/>
            <a:chOff x="977901" y="1214438"/>
            <a:chExt cx="3009899" cy="2731406"/>
          </a:xfrm>
        </p:grpSpPr>
        <p:grpSp>
          <p:nvGrpSpPr>
            <p:cNvPr id="12" name="Group 11"/>
            <p:cNvGrpSpPr/>
            <p:nvPr/>
          </p:nvGrpSpPr>
          <p:grpSpPr>
            <a:xfrm>
              <a:off x="977901" y="1671638"/>
              <a:ext cx="3009899" cy="2274206"/>
              <a:chOff x="977901" y="1671638"/>
              <a:chExt cx="3009899" cy="2274206"/>
            </a:xfrm>
          </p:grpSpPr>
          <p:sp>
            <p:nvSpPr>
              <p:cNvPr id="28720" name="Rounded Rectangle 12"/>
              <p:cNvSpPr>
                <a:spLocks noChangeArrowheads="1"/>
              </p:cNvSpPr>
              <p:nvPr/>
            </p:nvSpPr>
            <p:spPr bwMode="auto">
              <a:xfrm>
                <a:off x="977901" y="2871335"/>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Simple Signal Routing</a:t>
                </a:r>
              </a:p>
            </p:txBody>
          </p:sp>
          <p:sp>
            <p:nvSpPr>
              <p:cNvPr id="28721" name="Rounded Rectangle 13"/>
              <p:cNvSpPr>
                <a:spLocks noChangeArrowheads="1"/>
              </p:cNvSpPr>
              <p:nvPr/>
            </p:nvSpPr>
            <p:spPr bwMode="auto">
              <a:xfrm>
                <a:off x="977901" y="2271487"/>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Network Monitoring</a:t>
                </a:r>
              </a:p>
            </p:txBody>
          </p:sp>
          <p:sp>
            <p:nvSpPr>
              <p:cNvPr id="28722" name="Rounded Rectangle 14"/>
              <p:cNvSpPr>
                <a:spLocks noChangeArrowheads="1"/>
              </p:cNvSpPr>
              <p:nvPr/>
            </p:nvSpPr>
            <p:spPr bwMode="auto">
              <a:xfrm>
                <a:off x="977901" y="1671639"/>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PC/Mac Dante Virtual Soundcard</a:t>
                </a:r>
              </a:p>
            </p:txBody>
          </p:sp>
          <p:sp>
            <p:nvSpPr>
              <p:cNvPr id="28723" name="Rounded Rectangle 15"/>
              <p:cNvSpPr>
                <a:spLocks noChangeArrowheads="1"/>
              </p:cNvSpPr>
              <p:nvPr/>
            </p:nvSpPr>
            <p:spPr bwMode="auto">
              <a:xfrm>
                <a:off x="2547877" y="2271486"/>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Glitch-Free</a:t>
                </a:r>
              </a:p>
              <a:p>
                <a:pPr algn="ctr"/>
                <a:r>
                  <a:rPr lang="en-US" sz="1200" b="1">
                    <a:solidFill>
                      <a:schemeClr val="tx2"/>
                    </a:solidFill>
                    <a:latin typeface="Calibri" pitchFamily="34" charset="0"/>
                  </a:rPr>
                  <a:t>Redundancy</a:t>
                </a:r>
              </a:p>
            </p:txBody>
          </p:sp>
          <p:sp>
            <p:nvSpPr>
              <p:cNvPr id="28724" name="Rounded Rectangle 16"/>
              <p:cNvSpPr>
                <a:spLocks noChangeArrowheads="1"/>
              </p:cNvSpPr>
              <p:nvPr/>
            </p:nvSpPr>
            <p:spPr bwMode="auto">
              <a:xfrm>
                <a:off x="2547877" y="1671638"/>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Performance Monitoring</a:t>
                </a:r>
              </a:p>
            </p:txBody>
          </p:sp>
          <p:sp>
            <p:nvSpPr>
              <p:cNvPr id="28725" name="Rounded Rectangle 17"/>
              <p:cNvSpPr>
                <a:spLocks noChangeArrowheads="1"/>
              </p:cNvSpPr>
              <p:nvPr/>
            </p:nvSpPr>
            <p:spPr bwMode="auto">
              <a:xfrm>
                <a:off x="2547877" y="2871334"/>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Latency Management</a:t>
                </a:r>
              </a:p>
            </p:txBody>
          </p:sp>
          <p:sp>
            <p:nvSpPr>
              <p:cNvPr id="28726" name="Rounded Rectangle 9"/>
              <p:cNvSpPr>
                <a:spLocks noChangeArrowheads="1"/>
              </p:cNvSpPr>
              <p:nvPr/>
            </p:nvSpPr>
            <p:spPr bwMode="auto">
              <a:xfrm>
                <a:off x="977901"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Device and Channel Discovery</a:t>
                </a:r>
              </a:p>
            </p:txBody>
          </p:sp>
          <p:sp>
            <p:nvSpPr>
              <p:cNvPr id="28727" name="Rounded Rectangle 18"/>
              <p:cNvSpPr>
                <a:spLocks noChangeArrowheads="1"/>
              </p:cNvSpPr>
              <p:nvPr/>
            </p:nvSpPr>
            <p:spPr bwMode="auto">
              <a:xfrm>
                <a:off x="2547877"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Automatic Configuration</a:t>
                </a:r>
              </a:p>
            </p:txBody>
          </p:sp>
        </p:grpSp>
        <p:sp>
          <p:nvSpPr>
            <p:cNvPr id="28686" name="TextBox 35"/>
            <p:cNvSpPr txBox="1">
              <a:spLocks noChangeArrowheads="1"/>
            </p:cNvSpPr>
            <p:nvPr/>
          </p:nvSpPr>
          <p:spPr bwMode="auto">
            <a:xfrm>
              <a:off x="1295636" y="1214438"/>
              <a:ext cx="2523046" cy="400110"/>
            </a:xfrm>
            <a:prstGeom prst="rect">
              <a:avLst/>
            </a:prstGeom>
            <a:noFill/>
            <a:ln w="9525">
              <a:noFill/>
              <a:miter lim="800000"/>
              <a:headEnd/>
              <a:tailEnd/>
            </a:ln>
          </p:spPr>
          <p:txBody>
            <a:bodyPr wrap="none">
              <a:spAutoFit/>
            </a:bodyPr>
            <a:lstStyle/>
            <a:p>
              <a:r>
                <a:rPr lang="en-US" sz="2000" dirty="0"/>
                <a:t>Dante s</a:t>
              </a:r>
              <a:r>
                <a:rPr lang="en-US" sz="2000" dirty="0" smtClean="0"/>
                <a:t>olution today</a:t>
              </a:r>
              <a:endParaRPr lang="en-US" sz="2000" dirty="0"/>
            </a:p>
          </p:txBody>
        </p:sp>
      </p:grpSp>
    </p:spTree>
    <p:extLst>
      <p:ext uri="{BB962C8B-B14F-4D97-AF65-F5344CB8AC3E}">
        <p14:creationId xmlns:p14="http://schemas.microsoft.com/office/powerpoint/2010/main" val="37049020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lstStyle/>
          <a:p>
            <a:r>
              <a:rPr lang="en-AU" sz="3200" dirty="0" smtClean="0"/>
              <a:t>Migration path of Dante to Dante/AVB</a:t>
            </a:r>
          </a:p>
        </p:txBody>
      </p:sp>
      <p:sp>
        <p:nvSpPr>
          <p:cNvPr id="28685" name="Footer Placeholder 1"/>
          <p:cNvSpPr>
            <a:spLocks noGrp="1"/>
          </p:cNvSpPr>
          <p:nvPr>
            <p:ph type="ftr" sz="quarter" idx="10"/>
          </p:nvPr>
        </p:nvSpPr>
        <p:spPr>
          <a:noFill/>
        </p:spPr>
        <p:txBody>
          <a:bodyPr/>
          <a:lstStyle/>
          <a:p>
            <a:r>
              <a:rPr lang="en-US" dirty="0">
                <a:cs typeface="Arial" pitchFamily="34" charset="0"/>
              </a:rPr>
              <a:t>Copyright © Audinate </a:t>
            </a:r>
            <a:r>
              <a:rPr lang="en-US" dirty="0" smtClean="0">
                <a:cs typeface="Arial" pitchFamily="34" charset="0"/>
              </a:rPr>
              <a:t>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D72B413-1E49-49E9-AAEB-4F0878647ED7}" type="slidenum">
              <a:rPr lang="en-US" smtClean="0"/>
              <a:pPr>
                <a:defRPr/>
              </a:pPr>
              <a:t>23</a:t>
            </a:fld>
            <a:endParaRPr lang="en-US" dirty="0"/>
          </a:p>
        </p:txBody>
      </p:sp>
      <p:grpSp>
        <p:nvGrpSpPr>
          <p:cNvPr id="6" name="Group 5"/>
          <p:cNvGrpSpPr/>
          <p:nvPr/>
        </p:nvGrpSpPr>
        <p:grpSpPr>
          <a:xfrm>
            <a:off x="977900" y="4071030"/>
            <a:ext cx="3009899" cy="2274208"/>
            <a:chOff x="977900" y="4071030"/>
            <a:chExt cx="3009899" cy="2274208"/>
          </a:xfrm>
        </p:grpSpPr>
        <p:sp>
          <p:nvSpPr>
            <p:cNvPr id="7" name="Rounded Rectangle 6"/>
            <p:cNvSpPr/>
            <p:nvPr/>
          </p:nvSpPr>
          <p:spPr bwMode="auto">
            <a:xfrm>
              <a:off x="977900" y="587057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8" name="Rounded Rectangle 7"/>
            <p:cNvSpPr/>
            <p:nvPr/>
          </p:nvSpPr>
          <p:spPr bwMode="auto">
            <a:xfrm>
              <a:off x="977900" y="527072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a:t>
              </a:r>
            </a:p>
          </p:txBody>
        </p:sp>
        <p:sp>
          <p:nvSpPr>
            <p:cNvPr id="9" name="Rounded Rectangle 8"/>
            <p:cNvSpPr/>
            <p:nvPr/>
          </p:nvSpPr>
          <p:spPr bwMode="auto">
            <a:xfrm>
              <a:off x="977900" y="4670878"/>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a:t>
              </a:r>
            </a:p>
          </p:txBody>
        </p:sp>
        <p:sp>
          <p:nvSpPr>
            <p:cNvPr id="11" name="Rounded Rectangle 10"/>
            <p:cNvSpPr/>
            <p:nvPr/>
          </p:nvSpPr>
          <p:spPr bwMode="auto">
            <a:xfrm>
              <a:off x="977900" y="4071030"/>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a:t>
              </a:r>
            </a:p>
          </p:txBody>
        </p:sp>
      </p:grpSp>
      <p:sp>
        <p:nvSpPr>
          <p:cNvPr id="33" name="TextBox 32"/>
          <p:cNvSpPr txBox="1"/>
          <p:nvPr/>
        </p:nvSpPr>
        <p:spPr>
          <a:xfrm rot="16200000">
            <a:off x="-1654233"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r="100000" b="100000"/>
            </a:path>
            <a:tileRect l="-100000" t="-100000"/>
          </a:gradFill>
        </p:spPr>
        <p:txBody>
          <a:bodyPr>
            <a:spAutoFit/>
          </a:bodyPr>
          <a:lstStyle/>
          <a:p>
            <a:pPr algn="ctr">
              <a:defRPr/>
            </a:pPr>
            <a:r>
              <a:rPr lang="en-AU" sz="2000" dirty="0">
                <a:latin typeface="Calibri" pitchFamily="34" charset="0"/>
                <a:cs typeface="Arial" charset="0"/>
              </a:rPr>
              <a:t>Dante   Today</a:t>
            </a:r>
          </a:p>
        </p:txBody>
      </p:sp>
      <p:grpSp>
        <p:nvGrpSpPr>
          <p:cNvPr id="10" name="Group 9"/>
          <p:cNvGrpSpPr/>
          <p:nvPr/>
        </p:nvGrpSpPr>
        <p:grpSpPr>
          <a:xfrm>
            <a:off x="4140200" y="4071030"/>
            <a:ext cx="4062412" cy="2274208"/>
            <a:chOff x="4140200" y="4071030"/>
            <a:chExt cx="4062412" cy="2274208"/>
          </a:xfrm>
        </p:grpSpPr>
        <p:sp>
          <p:nvSpPr>
            <p:cNvPr id="21" name="Rounded Rectangle 20"/>
            <p:cNvSpPr/>
            <p:nvPr/>
          </p:nvSpPr>
          <p:spPr bwMode="auto">
            <a:xfrm>
              <a:off x="5192713" y="587057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22" name="Rounded Rectangle 21"/>
            <p:cNvSpPr/>
            <p:nvPr/>
          </p:nvSpPr>
          <p:spPr bwMode="auto">
            <a:xfrm>
              <a:off x="5192713" y="527072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 / </a:t>
              </a:r>
              <a:r>
                <a:rPr lang="en-US" sz="1200" b="1" dirty="0">
                  <a:solidFill>
                    <a:srgbClr val="E51837"/>
                  </a:solidFill>
                  <a:latin typeface="Calibri" pitchFamily="34" charset="0"/>
                  <a:cs typeface="Arial" charset="0"/>
                </a:rPr>
                <a:t>802.1Qav / 802.1Qat</a:t>
              </a:r>
            </a:p>
          </p:txBody>
        </p:sp>
        <p:sp>
          <p:nvSpPr>
            <p:cNvPr id="23" name="Rounded Rectangle 22"/>
            <p:cNvSpPr/>
            <p:nvPr/>
          </p:nvSpPr>
          <p:spPr bwMode="auto">
            <a:xfrm>
              <a:off x="5192713" y="4670878"/>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 / </a:t>
              </a:r>
              <a:r>
                <a:rPr lang="en-US" sz="1200" b="1" dirty="0">
                  <a:solidFill>
                    <a:srgbClr val="E51837"/>
                  </a:solidFill>
                  <a:latin typeface="Calibri" pitchFamily="34" charset="0"/>
                  <a:cs typeface="Arial" charset="0"/>
                </a:rPr>
                <a:t>802.1as</a:t>
              </a:r>
            </a:p>
          </p:txBody>
        </p:sp>
        <p:sp>
          <p:nvSpPr>
            <p:cNvPr id="24" name="Rounded Rectangle 23"/>
            <p:cNvSpPr/>
            <p:nvPr/>
          </p:nvSpPr>
          <p:spPr bwMode="auto">
            <a:xfrm>
              <a:off x="5192713" y="4071030"/>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 / </a:t>
              </a:r>
              <a:r>
                <a:rPr lang="en-US" sz="1200" b="1" dirty="0">
                  <a:solidFill>
                    <a:srgbClr val="E51837"/>
                  </a:solidFill>
                  <a:latin typeface="Calibri" pitchFamily="34" charset="0"/>
                  <a:cs typeface="Arial" charset="0"/>
                </a:rPr>
                <a:t>1722 / 1733</a:t>
              </a:r>
            </a:p>
          </p:txBody>
        </p:sp>
        <p:sp>
          <p:nvSpPr>
            <p:cNvPr id="37" name="Striped Right Arrow 36"/>
            <p:cNvSpPr/>
            <p:nvPr/>
          </p:nvSpPr>
          <p:spPr bwMode="auto">
            <a:xfrm>
              <a:off x="4140200" y="4941888"/>
              <a:ext cx="949325" cy="328612"/>
            </a:xfrm>
            <a:prstGeom prst="stripedRightArrow">
              <a:avLst>
                <a:gd name="adj1" fmla="val 50000"/>
                <a:gd name="adj2" fmla="val 105651"/>
              </a:avLst>
            </a:prstGeom>
            <a:solidFill>
              <a:schemeClr val="tx1"/>
            </a:solidFill>
            <a:ln w="9525" cap="flat" cmpd="sng" algn="ctr">
              <a:solidFill>
                <a:schemeClr val="tx1"/>
              </a:solidFill>
              <a:prstDash val="solid"/>
              <a:round/>
              <a:headEnd type="none" w="med" len="med"/>
              <a:tailEnd type="none" w="med" len="med"/>
            </a:ln>
            <a:effectLst/>
          </p:spPr>
          <p:txBody>
            <a:bodyPr anchor="ctr"/>
            <a:lstStyle/>
            <a:p>
              <a:pPr>
                <a:defRPr/>
              </a:pPr>
              <a:endParaRPr lang="en-US" sz="1600" dirty="0">
                <a:solidFill>
                  <a:schemeClr val="tx2"/>
                </a:solidFill>
                <a:cs typeface="Arial" charset="0"/>
              </a:endParaRPr>
            </a:p>
          </p:txBody>
        </p:sp>
      </p:grpSp>
      <p:sp>
        <p:nvSpPr>
          <p:cNvPr id="38" name="TextBox 37"/>
          <p:cNvSpPr txBox="1"/>
          <p:nvPr/>
        </p:nvSpPr>
        <p:spPr>
          <a:xfrm rot="5400000">
            <a:off x="6161081"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l="100000" b="100000"/>
            </a:path>
            <a:tileRect t="-100000" r="-100000"/>
          </a:gradFill>
        </p:spPr>
        <p:txBody>
          <a:bodyPr>
            <a:spAutoFit/>
          </a:bodyPr>
          <a:lstStyle/>
          <a:p>
            <a:pPr algn="ctr">
              <a:defRPr/>
            </a:pPr>
            <a:r>
              <a:rPr lang="en-AU" sz="2000" dirty="0">
                <a:latin typeface="Calibri" pitchFamily="34" charset="0"/>
                <a:cs typeface="Arial" charset="0"/>
              </a:rPr>
              <a:t>Dante   AVB Layer 2 or Layer 3</a:t>
            </a:r>
          </a:p>
        </p:txBody>
      </p:sp>
      <p:grpSp>
        <p:nvGrpSpPr>
          <p:cNvPr id="13" name="Group 12"/>
          <p:cNvGrpSpPr/>
          <p:nvPr/>
        </p:nvGrpSpPr>
        <p:grpSpPr>
          <a:xfrm>
            <a:off x="977901" y="1214438"/>
            <a:ext cx="3009899" cy="2731406"/>
            <a:chOff x="977901" y="1214438"/>
            <a:chExt cx="3009899" cy="2731406"/>
          </a:xfrm>
        </p:grpSpPr>
        <p:grpSp>
          <p:nvGrpSpPr>
            <p:cNvPr id="12" name="Group 11"/>
            <p:cNvGrpSpPr/>
            <p:nvPr/>
          </p:nvGrpSpPr>
          <p:grpSpPr>
            <a:xfrm>
              <a:off x="977901" y="1671638"/>
              <a:ext cx="3009899" cy="2274206"/>
              <a:chOff x="977901" y="1671638"/>
              <a:chExt cx="3009899" cy="2274206"/>
            </a:xfrm>
          </p:grpSpPr>
          <p:sp>
            <p:nvSpPr>
              <p:cNvPr id="28720" name="Rounded Rectangle 12"/>
              <p:cNvSpPr>
                <a:spLocks noChangeArrowheads="1"/>
              </p:cNvSpPr>
              <p:nvPr/>
            </p:nvSpPr>
            <p:spPr bwMode="auto">
              <a:xfrm>
                <a:off x="977901" y="2871335"/>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Simple Signal Routing</a:t>
                </a:r>
              </a:p>
            </p:txBody>
          </p:sp>
          <p:sp>
            <p:nvSpPr>
              <p:cNvPr id="28721" name="Rounded Rectangle 13"/>
              <p:cNvSpPr>
                <a:spLocks noChangeArrowheads="1"/>
              </p:cNvSpPr>
              <p:nvPr/>
            </p:nvSpPr>
            <p:spPr bwMode="auto">
              <a:xfrm>
                <a:off x="977901" y="2271487"/>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Network Monitoring</a:t>
                </a:r>
              </a:p>
            </p:txBody>
          </p:sp>
          <p:sp>
            <p:nvSpPr>
              <p:cNvPr id="28722" name="Rounded Rectangle 14"/>
              <p:cNvSpPr>
                <a:spLocks noChangeArrowheads="1"/>
              </p:cNvSpPr>
              <p:nvPr/>
            </p:nvSpPr>
            <p:spPr bwMode="auto">
              <a:xfrm>
                <a:off x="977901" y="1671639"/>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PC/Mac Dante Virtual Soundcard</a:t>
                </a:r>
              </a:p>
            </p:txBody>
          </p:sp>
          <p:sp>
            <p:nvSpPr>
              <p:cNvPr id="28723" name="Rounded Rectangle 15"/>
              <p:cNvSpPr>
                <a:spLocks noChangeArrowheads="1"/>
              </p:cNvSpPr>
              <p:nvPr/>
            </p:nvSpPr>
            <p:spPr bwMode="auto">
              <a:xfrm>
                <a:off x="2547877" y="2271486"/>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Glitch-Free</a:t>
                </a:r>
              </a:p>
              <a:p>
                <a:pPr algn="ctr"/>
                <a:r>
                  <a:rPr lang="en-US" sz="1200" b="1">
                    <a:solidFill>
                      <a:schemeClr val="tx2"/>
                    </a:solidFill>
                    <a:latin typeface="Calibri" pitchFamily="34" charset="0"/>
                  </a:rPr>
                  <a:t>Redundancy</a:t>
                </a:r>
              </a:p>
            </p:txBody>
          </p:sp>
          <p:sp>
            <p:nvSpPr>
              <p:cNvPr id="28724" name="Rounded Rectangle 16"/>
              <p:cNvSpPr>
                <a:spLocks noChangeArrowheads="1"/>
              </p:cNvSpPr>
              <p:nvPr/>
            </p:nvSpPr>
            <p:spPr bwMode="auto">
              <a:xfrm>
                <a:off x="2547877" y="1671638"/>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Performance Monitoring</a:t>
                </a:r>
              </a:p>
            </p:txBody>
          </p:sp>
          <p:sp>
            <p:nvSpPr>
              <p:cNvPr id="28725" name="Rounded Rectangle 17"/>
              <p:cNvSpPr>
                <a:spLocks noChangeArrowheads="1"/>
              </p:cNvSpPr>
              <p:nvPr/>
            </p:nvSpPr>
            <p:spPr bwMode="auto">
              <a:xfrm>
                <a:off x="2547877" y="2871334"/>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Latency Management</a:t>
                </a:r>
              </a:p>
            </p:txBody>
          </p:sp>
          <p:sp>
            <p:nvSpPr>
              <p:cNvPr id="28726" name="Rounded Rectangle 9"/>
              <p:cNvSpPr>
                <a:spLocks noChangeArrowheads="1"/>
              </p:cNvSpPr>
              <p:nvPr/>
            </p:nvSpPr>
            <p:spPr bwMode="auto">
              <a:xfrm>
                <a:off x="977901"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Device and Channel Discovery</a:t>
                </a:r>
              </a:p>
            </p:txBody>
          </p:sp>
          <p:sp>
            <p:nvSpPr>
              <p:cNvPr id="28727" name="Rounded Rectangle 18"/>
              <p:cNvSpPr>
                <a:spLocks noChangeArrowheads="1"/>
              </p:cNvSpPr>
              <p:nvPr/>
            </p:nvSpPr>
            <p:spPr bwMode="auto">
              <a:xfrm>
                <a:off x="2547877"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Automatic Configuration</a:t>
                </a:r>
              </a:p>
            </p:txBody>
          </p:sp>
        </p:grpSp>
        <p:sp>
          <p:nvSpPr>
            <p:cNvPr id="28686" name="TextBox 35"/>
            <p:cNvSpPr txBox="1">
              <a:spLocks noChangeArrowheads="1"/>
            </p:cNvSpPr>
            <p:nvPr/>
          </p:nvSpPr>
          <p:spPr bwMode="auto">
            <a:xfrm>
              <a:off x="1295636" y="1214438"/>
              <a:ext cx="2523046" cy="400110"/>
            </a:xfrm>
            <a:prstGeom prst="rect">
              <a:avLst/>
            </a:prstGeom>
            <a:noFill/>
            <a:ln w="9525">
              <a:noFill/>
              <a:miter lim="800000"/>
              <a:headEnd/>
              <a:tailEnd/>
            </a:ln>
          </p:spPr>
          <p:txBody>
            <a:bodyPr wrap="none">
              <a:spAutoFit/>
            </a:bodyPr>
            <a:lstStyle/>
            <a:p>
              <a:r>
                <a:rPr lang="en-US" sz="2000" dirty="0"/>
                <a:t>Dante s</a:t>
              </a:r>
              <a:r>
                <a:rPr lang="en-US" sz="2000" dirty="0" smtClean="0"/>
                <a:t>olution today</a:t>
              </a:r>
              <a:endParaRPr lang="en-US" sz="2000" dirty="0"/>
            </a:p>
          </p:txBody>
        </p:sp>
      </p:grpSp>
      <p:sp>
        <p:nvSpPr>
          <p:cNvPr id="44" name="TextBox 35"/>
          <p:cNvSpPr txBox="1">
            <a:spLocks noChangeArrowheads="1"/>
          </p:cNvSpPr>
          <p:nvPr/>
        </p:nvSpPr>
        <p:spPr bwMode="auto">
          <a:xfrm>
            <a:off x="6436618" y="1192686"/>
            <a:ext cx="691666" cy="400110"/>
          </a:xfrm>
          <a:prstGeom prst="rect">
            <a:avLst/>
          </a:prstGeom>
          <a:noFill/>
          <a:ln w="9525">
            <a:noFill/>
            <a:miter lim="800000"/>
            <a:headEnd/>
            <a:tailEnd/>
          </a:ln>
        </p:spPr>
        <p:txBody>
          <a:bodyPr wrap="none">
            <a:spAutoFit/>
          </a:bodyPr>
          <a:lstStyle/>
          <a:p>
            <a:r>
              <a:rPr lang="en-US" sz="2000" dirty="0" smtClean="0"/>
              <a:t>AVB</a:t>
            </a:r>
            <a:endParaRPr lang="en-US" sz="2000" dirty="0"/>
          </a:p>
        </p:txBody>
      </p:sp>
    </p:spTree>
    <p:extLst>
      <p:ext uri="{BB962C8B-B14F-4D97-AF65-F5344CB8AC3E}">
        <p14:creationId xmlns:p14="http://schemas.microsoft.com/office/powerpoint/2010/main" val="370490207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lstStyle/>
          <a:p>
            <a:r>
              <a:rPr lang="en-AU" sz="3200" dirty="0" smtClean="0"/>
              <a:t>Migration path of Dante to Dante/AVB</a:t>
            </a:r>
          </a:p>
        </p:txBody>
      </p:sp>
      <p:sp>
        <p:nvSpPr>
          <p:cNvPr id="28685" name="Footer Placeholder 1"/>
          <p:cNvSpPr>
            <a:spLocks noGrp="1"/>
          </p:cNvSpPr>
          <p:nvPr>
            <p:ph type="ftr" sz="quarter" idx="10"/>
          </p:nvPr>
        </p:nvSpPr>
        <p:spPr>
          <a:noFill/>
        </p:spPr>
        <p:txBody>
          <a:bodyPr/>
          <a:lstStyle/>
          <a:p>
            <a:r>
              <a:rPr lang="en-US" dirty="0">
                <a:cs typeface="Arial" pitchFamily="34" charset="0"/>
              </a:rPr>
              <a:t>Copyright © Audinate </a:t>
            </a:r>
            <a:r>
              <a:rPr lang="en-US" dirty="0" smtClean="0">
                <a:cs typeface="Arial" pitchFamily="34" charset="0"/>
              </a:rPr>
              <a:t>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D72B413-1E49-49E9-AAEB-4F0878647ED7}" type="slidenum">
              <a:rPr lang="en-US" smtClean="0"/>
              <a:pPr>
                <a:defRPr/>
              </a:pPr>
              <a:t>24</a:t>
            </a:fld>
            <a:endParaRPr lang="en-US" dirty="0"/>
          </a:p>
        </p:txBody>
      </p:sp>
      <p:grpSp>
        <p:nvGrpSpPr>
          <p:cNvPr id="6" name="Group 5"/>
          <p:cNvGrpSpPr/>
          <p:nvPr/>
        </p:nvGrpSpPr>
        <p:grpSpPr>
          <a:xfrm>
            <a:off x="977900" y="4071030"/>
            <a:ext cx="3009899" cy="2274208"/>
            <a:chOff x="977900" y="4071030"/>
            <a:chExt cx="3009899" cy="2274208"/>
          </a:xfrm>
        </p:grpSpPr>
        <p:sp>
          <p:nvSpPr>
            <p:cNvPr id="7" name="Rounded Rectangle 6"/>
            <p:cNvSpPr/>
            <p:nvPr/>
          </p:nvSpPr>
          <p:spPr bwMode="auto">
            <a:xfrm>
              <a:off x="977900" y="587057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8" name="Rounded Rectangle 7"/>
            <p:cNvSpPr/>
            <p:nvPr/>
          </p:nvSpPr>
          <p:spPr bwMode="auto">
            <a:xfrm>
              <a:off x="977900" y="527072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a:t>
              </a:r>
            </a:p>
          </p:txBody>
        </p:sp>
        <p:sp>
          <p:nvSpPr>
            <p:cNvPr id="9" name="Rounded Rectangle 8"/>
            <p:cNvSpPr/>
            <p:nvPr/>
          </p:nvSpPr>
          <p:spPr bwMode="auto">
            <a:xfrm>
              <a:off x="977900" y="4670878"/>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a:t>
              </a:r>
            </a:p>
          </p:txBody>
        </p:sp>
        <p:sp>
          <p:nvSpPr>
            <p:cNvPr id="11" name="Rounded Rectangle 10"/>
            <p:cNvSpPr/>
            <p:nvPr/>
          </p:nvSpPr>
          <p:spPr bwMode="auto">
            <a:xfrm>
              <a:off x="977900" y="4071030"/>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a:t>
              </a:r>
            </a:p>
          </p:txBody>
        </p:sp>
      </p:grpSp>
      <p:sp>
        <p:nvSpPr>
          <p:cNvPr id="33" name="TextBox 32"/>
          <p:cNvSpPr txBox="1"/>
          <p:nvPr/>
        </p:nvSpPr>
        <p:spPr>
          <a:xfrm rot="16200000">
            <a:off x="-1654233"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r="100000" b="100000"/>
            </a:path>
            <a:tileRect l="-100000" t="-100000"/>
          </a:gradFill>
        </p:spPr>
        <p:txBody>
          <a:bodyPr>
            <a:spAutoFit/>
          </a:bodyPr>
          <a:lstStyle/>
          <a:p>
            <a:pPr algn="ctr">
              <a:defRPr/>
            </a:pPr>
            <a:r>
              <a:rPr lang="en-AU" sz="2000" dirty="0">
                <a:latin typeface="Calibri" pitchFamily="34" charset="0"/>
                <a:cs typeface="Arial" charset="0"/>
              </a:rPr>
              <a:t>Dante   Today</a:t>
            </a:r>
          </a:p>
        </p:txBody>
      </p:sp>
      <p:grpSp>
        <p:nvGrpSpPr>
          <p:cNvPr id="10" name="Group 9"/>
          <p:cNvGrpSpPr/>
          <p:nvPr/>
        </p:nvGrpSpPr>
        <p:grpSpPr>
          <a:xfrm>
            <a:off x="4140200" y="4071030"/>
            <a:ext cx="4062412" cy="2274208"/>
            <a:chOff x="4140200" y="4071030"/>
            <a:chExt cx="4062412" cy="2274208"/>
          </a:xfrm>
        </p:grpSpPr>
        <p:sp>
          <p:nvSpPr>
            <p:cNvPr id="21" name="Rounded Rectangle 20"/>
            <p:cNvSpPr/>
            <p:nvPr/>
          </p:nvSpPr>
          <p:spPr bwMode="auto">
            <a:xfrm>
              <a:off x="5192713" y="587057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22" name="Rounded Rectangle 21"/>
            <p:cNvSpPr/>
            <p:nvPr/>
          </p:nvSpPr>
          <p:spPr bwMode="auto">
            <a:xfrm>
              <a:off x="5192713" y="527072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 / </a:t>
              </a:r>
              <a:r>
                <a:rPr lang="en-US" sz="1200" b="1" dirty="0">
                  <a:solidFill>
                    <a:srgbClr val="E51837"/>
                  </a:solidFill>
                  <a:latin typeface="Calibri" pitchFamily="34" charset="0"/>
                  <a:cs typeface="Arial" charset="0"/>
                </a:rPr>
                <a:t>802.1Qav / 802.1Qat</a:t>
              </a:r>
            </a:p>
          </p:txBody>
        </p:sp>
        <p:sp>
          <p:nvSpPr>
            <p:cNvPr id="23" name="Rounded Rectangle 22"/>
            <p:cNvSpPr/>
            <p:nvPr/>
          </p:nvSpPr>
          <p:spPr bwMode="auto">
            <a:xfrm>
              <a:off x="5192713" y="4670878"/>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 / </a:t>
              </a:r>
              <a:r>
                <a:rPr lang="en-US" sz="1200" b="1" dirty="0">
                  <a:solidFill>
                    <a:srgbClr val="E51837"/>
                  </a:solidFill>
                  <a:latin typeface="Calibri" pitchFamily="34" charset="0"/>
                  <a:cs typeface="Arial" charset="0"/>
                </a:rPr>
                <a:t>802.1as</a:t>
              </a:r>
            </a:p>
          </p:txBody>
        </p:sp>
        <p:sp>
          <p:nvSpPr>
            <p:cNvPr id="24" name="Rounded Rectangle 23"/>
            <p:cNvSpPr/>
            <p:nvPr/>
          </p:nvSpPr>
          <p:spPr bwMode="auto">
            <a:xfrm>
              <a:off x="5192713" y="4071030"/>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 / </a:t>
              </a:r>
              <a:r>
                <a:rPr lang="en-US" sz="1200" b="1" dirty="0">
                  <a:solidFill>
                    <a:srgbClr val="E51837"/>
                  </a:solidFill>
                  <a:latin typeface="Calibri" pitchFamily="34" charset="0"/>
                  <a:cs typeface="Arial" charset="0"/>
                </a:rPr>
                <a:t>1722 / 1733</a:t>
              </a:r>
            </a:p>
          </p:txBody>
        </p:sp>
        <p:sp>
          <p:nvSpPr>
            <p:cNvPr id="37" name="Striped Right Arrow 36"/>
            <p:cNvSpPr/>
            <p:nvPr/>
          </p:nvSpPr>
          <p:spPr bwMode="auto">
            <a:xfrm>
              <a:off x="4140200" y="4941888"/>
              <a:ext cx="949325" cy="328612"/>
            </a:xfrm>
            <a:prstGeom prst="stripedRightArrow">
              <a:avLst>
                <a:gd name="adj1" fmla="val 50000"/>
                <a:gd name="adj2" fmla="val 105651"/>
              </a:avLst>
            </a:prstGeom>
            <a:solidFill>
              <a:schemeClr val="tx1"/>
            </a:solidFill>
            <a:ln w="9525" cap="flat" cmpd="sng" algn="ctr">
              <a:solidFill>
                <a:schemeClr val="tx1"/>
              </a:solidFill>
              <a:prstDash val="solid"/>
              <a:round/>
              <a:headEnd type="none" w="med" len="med"/>
              <a:tailEnd type="none" w="med" len="med"/>
            </a:ln>
            <a:effectLst/>
          </p:spPr>
          <p:txBody>
            <a:bodyPr anchor="ctr"/>
            <a:lstStyle/>
            <a:p>
              <a:pPr>
                <a:defRPr/>
              </a:pPr>
              <a:endParaRPr lang="en-US" sz="1600" dirty="0">
                <a:solidFill>
                  <a:schemeClr val="tx2"/>
                </a:solidFill>
                <a:cs typeface="Arial" charset="0"/>
              </a:endParaRPr>
            </a:p>
          </p:txBody>
        </p:sp>
      </p:grpSp>
      <p:sp>
        <p:nvSpPr>
          <p:cNvPr id="38" name="TextBox 37"/>
          <p:cNvSpPr txBox="1"/>
          <p:nvPr/>
        </p:nvSpPr>
        <p:spPr>
          <a:xfrm rot="5400000">
            <a:off x="6161081"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l="100000" b="100000"/>
            </a:path>
            <a:tileRect t="-100000" r="-100000"/>
          </a:gradFill>
        </p:spPr>
        <p:txBody>
          <a:bodyPr>
            <a:spAutoFit/>
          </a:bodyPr>
          <a:lstStyle/>
          <a:p>
            <a:pPr algn="ctr">
              <a:defRPr/>
            </a:pPr>
            <a:r>
              <a:rPr lang="en-AU" sz="2000" dirty="0">
                <a:latin typeface="Calibri" pitchFamily="34" charset="0"/>
                <a:cs typeface="Arial" charset="0"/>
              </a:rPr>
              <a:t>Dante   AVB Layer 2 or Layer 3</a:t>
            </a:r>
          </a:p>
        </p:txBody>
      </p:sp>
      <p:grpSp>
        <p:nvGrpSpPr>
          <p:cNvPr id="13" name="Group 12"/>
          <p:cNvGrpSpPr/>
          <p:nvPr/>
        </p:nvGrpSpPr>
        <p:grpSpPr>
          <a:xfrm>
            <a:off x="977901" y="1214438"/>
            <a:ext cx="3009899" cy="2731406"/>
            <a:chOff x="977901" y="1214438"/>
            <a:chExt cx="3009899" cy="2731406"/>
          </a:xfrm>
        </p:grpSpPr>
        <p:grpSp>
          <p:nvGrpSpPr>
            <p:cNvPr id="12" name="Group 11"/>
            <p:cNvGrpSpPr/>
            <p:nvPr/>
          </p:nvGrpSpPr>
          <p:grpSpPr>
            <a:xfrm>
              <a:off x="977901" y="1671638"/>
              <a:ext cx="3009899" cy="2274206"/>
              <a:chOff x="977901" y="1671638"/>
              <a:chExt cx="3009899" cy="2274206"/>
            </a:xfrm>
          </p:grpSpPr>
          <p:sp>
            <p:nvSpPr>
              <p:cNvPr id="28720" name="Rounded Rectangle 12"/>
              <p:cNvSpPr>
                <a:spLocks noChangeArrowheads="1"/>
              </p:cNvSpPr>
              <p:nvPr/>
            </p:nvSpPr>
            <p:spPr bwMode="auto">
              <a:xfrm>
                <a:off x="977901" y="2871335"/>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Simple Signal Routing</a:t>
                </a:r>
              </a:p>
            </p:txBody>
          </p:sp>
          <p:sp>
            <p:nvSpPr>
              <p:cNvPr id="28721" name="Rounded Rectangle 13"/>
              <p:cNvSpPr>
                <a:spLocks noChangeArrowheads="1"/>
              </p:cNvSpPr>
              <p:nvPr/>
            </p:nvSpPr>
            <p:spPr bwMode="auto">
              <a:xfrm>
                <a:off x="977901" y="2271487"/>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Network Monitoring</a:t>
                </a:r>
              </a:p>
            </p:txBody>
          </p:sp>
          <p:sp>
            <p:nvSpPr>
              <p:cNvPr id="28722" name="Rounded Rectangle 14"/>
              <p:cNvSpPr>
                <a:spLocks noChangeArrowheads="1"/>
              </p:cNvSpPr>
              <p:nvPr/>
            </p:nvSpPr>
            <p:spPr bwMode="auto">
              <a:xfrm>
                <a:off x="977901" y="1671639"/>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PC/Mac Dante Virtual Soundcard</a:t>
                </a:r>
              </a:p>
            </p:txBody>
          </p:sp>
          <p:sp>
            <p:nvSpPr>
              <p:cNvPr id="28723" name="Rounded Rectangle 15"/>
              <p:cNvSpPr>
                <a:spLocks noChangeArrowheads="1"/>
              </p:cNvSpPr>
              <p:nvPr/>
            </p:nvSpPr>
            <p:spPr bwMode="auto">
              <a:xfrm>
                <a:off x="2547877" y="2271486"/>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Glitch-Free</a:t>
                </a:r>
              </a:p>
              <a:p>
                <a:pPr algn="ctr"/>
                <a:r>
                  <a:rPr lang="en-US" sz="1200" b="1">
                    <a:solidFill>
                      <a:schemeClr val="tx2"/>
                    </a:solidFill>
                    <a:latin typeface="Calibri" pitchFamily="34" charset="0"/>
                  </a:rPr>
                  <a:t>Redundancy</a:t>
                </a:r>
              </a:p>
            </p:txBody>
          </p:sp>
          <p:sp>
            <p:nvSpPr>
              <p:cNvPr id="28724" name="Rounded Rectangle 16"/>
              <p:cNvSpPr>
                <a:spLocks noChangeArrowheads="1"/>
              </p:cNvSpPr>
              <p:nvPr/>
            </p:nvSpPr>
            <p:spPr bwMode="auto">
              <a:xfrm>
                <a:off x="2547877" y="1671638"/>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Performance Monitoring</a:t>
                </a:r>
              </a:p>
            </p:txBody>
          </p:sp>
          <p:sp>
            <p:nvSpPr>
              <p:cNvPr id="28725" name="Rounded Rectangle 17"/>
              <p:cNvSpPr>
                <a:spLocks noChangeArrowheads="1"/>
              </p:cNvSpPr>
              <p:nvPr/>
            </p:nvSpPr>
            <p:spPr bwMode="auto">
              <a:xfrm>
                <a:off x="2547877" y="2871334"/>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Latency Management</a:t>
                </a:r>
              </a:p>
            </p:txBody>
          </p:sp>
          <p:sp>
            <p:nvSpPr>
              <p:cNvPr id="28726" name="Rounded Rectangle 9"/>
              <p:cNvSpPr>
                <a:spLocks noChangeArrowheads="1"/>
              </p:cNvSpPr>
              <p:nvPr/>
            </p:nvSpPr>
            <p:spPr bwMode="auto">
              <a:xfrm>
                <a:off x="977901"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Device and Channel Discovery</a:t>
                </a:r>
              </a:p>
            </p:txBody>
          </p:sp>
          <p:sp>
            <p:nvSpPr>
              <p:cNvPr id="28727" name="Rounded Rectangle 18"/>
              <p:cNvSpPr>
                <a:spLocks noChangeArrowheads="1"/>
              </p:cNvSpPr>
              <p:nvPr/>
            </p:nvSpPr>
            <p:spPr bwMode="auto">
              <a:xfrm>
                <a:off x="2547877"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Automatic Configuration</a:t>
                </a:r>
              </a:p>
            </p:txBody>
          </p:sp>
        </p:grpSp>
        <p:sp>
          <p:nvSpPr>
            <p:cNvPr id="28686" name="TextBox 35"/>
            <p:cNvSpPr txBox="1">
              <a:spLocks noChangeArrowheads="1"/>
            </p:cNvSpPr>
            <p:nvPr/>
          </p:nvSpPr>
          <p:spPr bwMode="auto">
            <a:xfrm>
              <a:off x="1295636" y="1214438"/>
              <a:ext cx="2523046" cy="400110"/>
            </a:xfrm>
            <a:prstGeom prst="rect">
              <a:avLst/>
            </a:prstGeom>
            <a:noFill/>
            <a:ln w="9525">
              <a:noFill/>
              <a:miter lim="800000"/>
              <a:headEnd/>
              <a:tailEnd/>
            </a:ln>
          </p:spPr>
          <p:txBody>
            <a:bodyPr wrap="none">
              <a:spAutoFit/>
            </a:bodyPr>
            <a:lstStyle/>
            <a:p>
              <a:r>
                <a:rPr lang="en-US" sz="2000" dirty="0"/>
                <a:t>Dante s</a:t>
              </a:r>
              <a:r>
                <a:rPr lang="en-US" sz="2000" dirty="0" smtClean="0"/>
                <a:t>olution today</a:t>
              </a:r>
              <a:endParaRPr lang="en-US" sz="2000" dirty="0"/>
            </a:p>
          </p:txBody>
        </p:sp>
      </p:grpSp>
      <p:sp>
        <p:nvSpPr>
          <p:cNvPr id="44" name="TextBox 35"/>
          <p:cNvSpPr txBox="1">
            <a:spLocks noChangeArrowheads="1"/>
          </p:cNvSpPr>
          <p:nvPr/>
        </p:nvSpPr>
        <p:spPr bwMode="auto">
          <a:xfrm>
            <a:off x="6436618" y="1192686"/>
            <a:ext cx="691666" cy="400110"/>
          </a:xfrm>
          <a:prstGeom prst="rect">
            <a:avLst/>
          </a:prstGeom>
          <a:noFill/>
          <a:ln w="9525">
            <a:noFill/>
            <a:miter lim="800000"/>
            <a:headEnd/>
            <a:tailEnd/>
          </a:ln>
        </p:spPr>
        <p:txBody>
          <a:bodyPr wrap="none">
            <a:spAutoFit/>
          </a:bodyPr>
          <a:lstStyle/>
          <a:p>
            <a:r>
              <a:rPr lang="en-US" sz="2000" dirty="0" smtClean="0"/>
              <a:t>AVB</a:t>
            </a:r>
            <a:endParaRPr lang="en-US" sz="2000" dirty="0"/>
          </a:p>
        </p:txBody>
      </p:sp>
      <p:sp>
        <p:nvSpPr>
          <p:cNvPr id="16" name="TextBox 15"/>
          <p:cNvSpPr txBox="1"/>
          <p:nvPr/>
        </p:nvSpPr>
        <p:spPr>
          <a:xfrm>
            <a:off x="5089525" y="1772816"/>
            <a:ext cx="3113087" cy="1938992"/>
          </a:xfrm>
          <a:prstGeom prst="rect">
            <a:avLst/>
          </a:prstGeom>
          <a:effectLst>
            <a:glow rad="228600">
              <a:schemeClr val="accent3">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marL="285750" indent="-285750">
              <a:buFont typeface="Arial"/>
              <a:buChar char="•"/>
            </a:pPr>
            <a:r>
              <a:rPr lang="en-US" sz="2000" dirty="0" smtClean="0">
                <a:solidFill>
                  <a:schemeClr val="tx1"/>
                </a:solidFill>
              </a:rPr>
              <a:t>How to you configure network?</a:t>
            </a:r>
          </a:p>
          <a:p>
            <a:pPr marL="285750" indent="-285750">
              <a:buFont typeface="Arial"/>
              <a:buChar char="•"/>
            </a:pPr>
            <a:r>
              <a:rPr lang="en-US" sz="2000" dirty="0" smtClean="0">
                <a:solidFill>
                  <a:schemeClr val="tx1"/>
                </a:solidFill>
              </a:rPr>
              <a:t>How do you discover devices?</a:t>
            </a:r>
          </a:p>
          <a:p>
            <a:pPr marL="285750" indent="-285750">
              <a:buFont typeface="Arial"/>
              <a:buChar char="•"/>
            </a:pPr>
            <a:r>
              <a:rPr lang="en-US" sz="2000" dirty="0" smtClean="0">
                <a:solidFill>
                  <a:schemeClr val="tx1"/>
                </a:solidFill>
              </a:rPr>
              <a:t>How to you set up routing?</a:t>
            </a:r>
          </a:p>
        </p:txBody>
      </p:sp>
    </p:spTree>
    <p:extLst>
      <p:ext uri="{BB962C8B-B14F-4D97-AF65-F5344CB8AC3E}">
        <p14:creationId xmlns:p14="http://schemas.microsoft.com/office/powerpoint/2010/main" val="37049020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lstStyle/>
          <a:p>
            <a:r>
              <a:rPr lang="en-AU" sz="3200" dirty="0" smtClean="0"/>
              <a:t>Migration path of Dante to Dante/AVB</a:t>
            </a:r>
          </a:p>
        </p:txBody>
      </p:sp>
      <p:sp>
        <p:nvSpPr>
          <p:cNvPr id="28685" name="Footer Placeholder 1"/>
          <p:cNvSpPr>
            <a:spLocks noGrp="1"/>
          </p:cNvSpPr>
          <p:nvPr>
            <p:ph type="ftr" sz="quarter" idx="10"/>
          </p:nvPr>
        </p:nvSpPr>
        <p:spPr>
          <a:noFill/>
        </p:spPr>
        <p:txBody>
          <a:bodyPr/>
          <a:lstStyle/>
          <a:p>
            <a:r>
              <a:rPr lang="en-US" dirty="0">
                <a:cs typeface="Arial" pitchFamily="34" charset="0"/>
              </a:rPr>
              <a:t>Copyright © Audinate </a:t>
            </a:r>
            <a:r>
              <a:rPr lang="en-US" dirty="0" smtClean="0">
                <a:cs typeface="Arial" pitchFamily="34" charset="0"/>
              </a:rPr>
              <a:t>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D72B413-1E49-49E9-AAEB-4F0878647ED7}" type="slidenum">
              <a:rPr lang="en-US" smtClean="0"/>
              <a:pPr>
                <a:defRPr/>
              </a:pPr>
              <a:t>25</a:t>
            </a:fld>
            <a:endParaRPr lang="en-US" dirty="0"/>
          </a:p>
        </p:txBody>
      </p:sp>
      <p:grpSp>
        <p:nvGrpSpPr>
          <p:cNvPr id="6" name="Group 5"/>
          <p:cNvGrpSpPr/>
          <p:nvPr/>
        </p:nvGrpSpPr>
        <p:grpSpPr>
          <a:xfrm>
            <a:off x="977900" y="4071030"/>
            <a:ext cx="3009899" cy="2274208"/>
            <a:chOff x="977900" y="4071030"/>
            <a:chExt cx="3009899" cy="2274208"/>
          </a:xfrm>
        </p:grpSpPr>
        <p:sp>
          <p:nvSpPr>
            <p:cNvPr id="7" name="Rounded Rectangle 6"/>
            <p:cNvSpPr/>
            <p:nvPr/>
          </p:nvSpPr>
          <p:spPr bwMode="auto">
            <a:xfrm>
              <a:off x="977900" y="587057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8" name="Rounded Rectangle 7"/>
            <p:cNvSpPr/>
            <p:nvPr/>
          </p:nvSpPr>
          <p:spPr bwMode="auto">
            <a:xfrm>
              <a:off x="977900" y="5270726"/>
              <a:ext cx="3009899" cy="474662"/>
            </a:xfrm>
            <a:prstGeom prst="roundRect">
              <a:avLst>
                <a:gd name="adj" fmla="val 31312"/>
              </a:avLst>
            </a:prstGeom>
            <a:gradFill>
              <a:gsLst>
                <a:gs pos="0">
                  <a:srgbClr val="8488C4">
                    <a:alpha val="50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a:t>
              </a:r>
            </a:p>
          </p:txBody>
        </p:sp>
        <p:sp>
          <p:nvSpPr>
            <p:cNvPr id="9" name="Rounded Rectangle 8"/>
            <p:cNvSpPr/>
            <p:nvPr/>
          </p:nvSpPr>
          <p:spPr bwMode="auto">
            <a:xfrm>
              <a:off x="977900" y="4670878"/>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a:t>
              </a:r>
            </a:p>
          </p:txBody>
        </p:sp>
        <p:sp>
          <p:nvSpPr>
            <p:cNvPr id="11" name="Rounded Rectangle 10"/>
            <p:cNvSpPr/>
            <p:nvPr/>
          </p:nvSpPr>
          <p:spPr bwMode="auto">
            <a:xfrm>
              <a:off x="977900" y="4071030"/>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a:t>
              </a:r>
            </a:p>
          </p:txBody>
        </p:sp>
      </p:grpSp>
      <p:sp>
        <p:nvSpPr>
          <p:cNvPr id="33" name="TextBox 32"/>
          <p:cNvSpPr txBox="1"/>
          <p:nvPr/>
        </p:nvSpPr>
        <p:spPr>
          <a:xfrm rot="16200000">
            <a:off x="-1654233"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r="100000" b="100000"/>
            </a:path>
            <a:tileRect l="-100000" t="-100000"/>
          </a:gradFill>
        </p:spPr>
        <p:txBody>
          <a:bodyPr>
            <a:spAutoFit/>
          </a:bodyPr>
          <a:lstStyle/>
          <a:p>
            <a:pPr algn="ctr">
              <a:defRPr/>
            </a:pPr>
            <a:r>
              <a:rPr lang="en-AU" sz="2000" dirty="0">
                <a:latin typeface="Calibri" pitchFamily="34" charset="0"/>
                <a:cs typeface="Arial" charset="0"/>
              </a:rPr>
              <a:t>Dante   Today</a:t>
            </a:r>
          </a:p>
        </p:txBody>
      </p:sp>
      <p:grpSp>
        <p:nvGrpSpPr>
          <p:cNvPr id="10" name="Group 9"/>
          <p:cNvGrpSpPr/>
          <p:nvPr/>
        </p:nvGrpSpPr>
        <p:grpSpPr>
          <a:xfrm>
            <a:off x="4140200" y="4071030"/>
            <a:ext cx="4062412" cy="2274208"/>
            <a:chOff x="4140200" y="4071030"/>
            <a:chExt cx="4062412" cy="2274208"/>
          </a:xfrm>
        </p:grpSpPr>
        <p:sp>
          <p:nvSpPr>
            <p:cNvPr id="21" name="Rounded Rectangle 20"/>
            <p:cNvSpPr/>
            <p:nvPr/>
          </p:nvSpPr>
          <p:spPr bwMode="auto">
            <a:xfrm>
              <a:off x="5192713" y="587057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2700" cap="flat" cmpd="sng" algn="ctr">
              <a:solidFill>
                <a:schemeClr val="accent1"/>
              </a:solidFill>
              <a:prstDash val="lgDash"/>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100Mbps/1Gbps</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Cat5e/Fiber</a:t>
              </a:r>
            </a:p>
          </p:txBody>
        </p:sp>
        <p:sp>
          <p:nvSpPr>
            <p:cNvPr id="22" name="Rounded Rectangle 21"/>
            <p:cNvSpPr/>
            <p:nvPr/>
          </p:nvSpPr>
          <p:spPr bwMode="auto">
            <a:xfrm>
              <a:off x="5192713" y="5270726"/>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Quality of Service (</a:t>
              </a:r>
              <a:r>
                <a:rPr lang="en-US" sz="1200" b="1" dirty="0" err="1">
                  <a:solidFill>
                    <a:schemeClr val="tx2"/>
                  </a:solidFill>
                  <a:latin typeface="Calibri" pitchFamily="34" charset="0"/>
                  <a:cs typeface="Arial" charset="0"/>
                </a:rPr>
                <a:t>QoS</a:t>
              </a:r>
              <a:r>
                <a:rPr lang="en-US" sz="1200" b="1" dirty="0">
                  <a:solidFill>
                    <a:schemeClr val="tx2"/>
                  </a:solidFill>
                  <a:latin typeface="Calibri" pitchFamily="34" charset="0"/>
                  <a:cs typeface="Arial" charset="0"/>
                </a:rPr>
                <a:t>)</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DSCP/VoIP / </a:t>
              </a:r>
              <a:r>
                <a:rPr lang="en-US" sz="1200" b="1" dirty="0">
                  <a:solidFill>
                    <a:srgbClr val="E51837"/>
                  </a:solidFill>
                  <a:latin typeface="Calibri" pitchFamily="34" charset="0"/>
                  <a:cs typeface="Arial" charset="0"/>
                </a:rPr>
                <a:t>802.1Qav / 802.1Qat</a:t>
              </a:r>
            </a:p>
          </p:txBody>
        </p:sp>
        <p:sp>
          <p:nvSpPr>
            <p:cNvPr id="23" name="Rounded Rectangle 22"/>
            <p:cNvSpPr/>
            <p:nvPr/>
          </p:nvSpPr>
          <p:spPr bwMode="auto">
            <a:xfrm>
              <a:off x="5192713" y="4670878"/>
              <a:ext cx="3009899" cy="474662"/>
            </a:xfrm>
            <a:prstGeom prst="roundRect">
              <a:avLst>
                <a:gd name="adj" fmla="val 31312"/>
              </a:avLst>
            </a:prstGeom>
            <a:gradFill>
              <a:gsLst>
                <a:gs pos="0">
                  <a:srgbClr val="8488C4">
                    <a:alpha val="49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Clock Sync</a:t>
              </a:r>
              <a:br>
                <a:rPr lang="en-US" sz="1200" b="1" dirty="0">
                  <a:solidFill>
                    <a:schemeClr val="tx2"/>
                  </a:solidFill>
                  <a:latin typeface="Calibri" pitchFamily="34" charset="0"/>
                  <a:cs typeface="Arial" charset="0"/>
                </a:rPr>
              </a:br>
              <a:r>
                <a:rPr lang="en-US" sz="1200" b="1" dirty="0">
                  <a:solidFill>
                    <a:schemeClr val="tx2"/>
                  </a:solidFill>
                  <a:latin typeface="Calibri" pitchFamily="34" charset="0"/>
                  <a:cs typeface="Arial" charset="0"/>
                </a:rPr>
                <a:t>IEEE1588 PTP / </a:t>
              </a:r>
              <a:r>
                <a:rPr lang="en-US" sz="1200" b="1" dirty="0">
                  <a:solidFill>
                    <a:srgbClr val="E51837"/>
                  </a:solidFill>
                  <a:latin typeface="Calibri" pitchFamily="34" charset="0"/>
                  <a:cs typeface="Arial" charset="0"/>
                </a:rPr>
                <a:t>802.1as</a:t>
              </a:r>
            </a:p>
          </p:txBody>
        </p:sp>
        <p:sp>
          <p:nvSpPr>
            <p:cNvPr id="24" name="Rounded Rectangle 23"/>
            <p:cNvSpPr/>
            <p:nvPr/>
          </p:nvSpPr>
          <p:spPr bwMode="auto">
            <a:xfrm>
              <a:off x="5192713" y="4071030"/>
              <a:ext cx="3009899" cy="474662"/>
            </a:xfrm>
            <a:prstGeom prst="roundRect">
              <a:avLst>
                <a:gd name="adj" fmla="val 31312"/>
              </a:avLst>
            </a:prstGeom>
            <a:gradFill>
              <a:gsLst>
                <a:gs pos="0">
                  <a:srgbClr val="8488C4">
                    <a:alpha val="51000"/>
                  </a:srgbClr>
                </a:gs>
                <a:gs pos="53000">
                  <a:srgbClr val="D4DEFF"/>
                </a:gs>
                <a:gs pos="83000">
                  <a:srgbClr val="D4DEFF"/>
                </a:gs>
                <a:gs pos="100000">
                  <a:srgbClr val="96AB94"/>
                </a:gs>
              </a:gsLst>
              <a:lin ang="5400000" scaled="0"/>
            </a:gradFill>
            <a:ln w="19050" cap="flat" cmpd="sng" algn="ctr">
              <a:solidFill>
                <a:schemeClr val="accent1"/>
              </a:solidFill>
              <a:prstDash val="solid"/>
              <a:round/>
              <a:headEnd type="none" w="med" len="med"/>
              <a:tailEnd type="none" w="med" len="med"/>
            </a:ln>
            <a:effectLst/>
          </p:spPr>
          <p:txBody>
            <a:bodyPr anchor="ctr"/>
            <a:lstStyle/>
            <a:p>
              <a:pPr algn="ctr">
                <a:defRPr/>
              </a:pPr>
              <a:r>
                <a:rPr lang="en-US" sz="1200" b="1" dirty="0">
                  <a:solidFill>
                    <a:schemeClr val="tx2"/>
                  </a:solidFill>
                  <a:latin typeface="Calibri" pitchFamily="34" charset="0"/>
                  <a:cs typeface="Arial" charset="0"/>
                </a:rPr>
                <a:t>Audio Transport</a:t>
              </a:r>
            </a:p>
            <a:p>
              <a:pPr algn="ctr">
                <a:defRPr/>
              </a:pPr>
              <a:r>
                <a:rPr lang="en-US" sz="1200" b="1" dirty="0">
                  <a:solidFill>
                    <a:schemeClr val="tx2"/>
                  </a:solidFill>
                  <a:latin typeface="Calibri" pitchFamily="34" charset="0"/>
                  <a:cs typeface="Arial" charset="0"/>
                </a:rPr>
                <a:t>ATP / </a:t>
              </a:r>
              <a:r>
                <a:rPr lang="en-US" sz="1200" b="1" dirty="0">
                  <a:solidFill>
                    <a:srgbClr val="E51837"/>
                  </a:solidFill>
                  <a:latin typeface="Calibri" pitchFamily="34" charset="0"/>
                  <a:cs typeface="Arial" charset="0"/>
                </a:rPr>
                <a:t>1722 / 1733</a:t>
              </a:r>
            </a:p>
          </p:txBody>
        </p:sp>
        <p:sp>
          <p:nvSpPr>
            <p:cNvPr id="37" name="Striped Right Arrow 36"/>
            <p:cNvSpPr/>
            <p:nvPr/>
          </p:nvSpPr>
          <p:spPr bwMode="auto">
            <a:xfrm>
              <a:off x="4140200" y="4941888"/>
              <a:ext cx="949325" cy="328612"/>
            </a:xfrm>
            <a:prstGeom prst="stripedRightArrow">
              <a:avLst>
                <a:gd name="adj1" fmla="val 50000"/>
                <a:gd name="adj2" fmla="val 105651"/>
              </a:avLst>
            </a:prstGeom>
            <a:solidFill>
              <a:schemeClr val="tx1"/>
            </a:solidFill>
            <a:ln w="9525" cap="flat" cmpd="sng" algn="ctr">
              <a:solidFill>
                <a:schemeClr val="tx1"/>
              </a:solidFill>
              <a:prstDash val="solid"/>
              <a:round/>
              <a:headEnd type="none" w="med" len="med"/>
              <a:tailEnd type="none" w="med" len="med"/>
            </a:ln>
            <a:effectLst/>
          </p:spPr>
          <p:txBody>
            <a:bodyPr anchor="ctr"/>
            <a:lstStyle/>
            <a:p>
              <a:pPr>
                <a:defRPr/>
              </a:pPr>
              <a:endParaRPr lang="en-US" sz="1600" dirty="0">
                <a:solidFill>
                  <a:schemeClr val="tx2"/>
                </a:solidFill>
                <a:cs typeface="Arial" charset="0"/>
              </a:endParaRPr>
            </a:p>
          </p:txBody>
        </p:sp>
      </p:grpSp>
      <p:sp>
        <p:nvSpPr>
          <p:cNvPr id="38" name="TextBox 37"/>
          <p:cNvSpPr txBox="1"/>
          <p:nvPr/>
        </p:nvSpPr>
        <p:spPr>
          <a:xfrm rot="5400000">
            <a:off x="6161081" y="3808436"/>
            <a:ext cx="4673665" cy="400110"/>
          </a:xfrm>
          <a:prstGeom prst="rect">
            <a:avLst/>
          </a:prstGeom>
          <a:gradFill flip="none" rotWithShape="1">
            <a:gsLst>
              <a:gs pos="0">
                <a:srgbClr val="E6EDF6">
                  <a:shade val="30000"/>
                  <a:satMod val="115000"/>
                </a:srgbClr>
              </a:gs>
              <a:gs pos="50000">
                <a:srgbClr val="E6EDF6">
                  <a:shade val="67500"/>
                  <a:satMod val="115000"/>
                </a:srgbClr>
              </a:gs>
              <a:gs pos="100000">
                <a:srgbClr val="E6EDF6">
                  <a:shade val="100000"/>
                  <a:satMod val="115000"/>
                </a:srgbClr>
              </a:gs>
            </a:gsLst>
            <a:path path="circle">
              <a:fillToRect l="100000" b="100000"/>
            </a:path>
            <a:tileRect t="-100000" r="-100000"/>
          </a:gradFill>
        </p:spPr>
        <p:txBody>
          <a:bodyPr>
            <a:spAutoFit/>
          </a:bodyPr>
          <a:lstStyle/>
          <a:p>
            <a:pPr algn="ctr">
              <a:defRPr/>
            </a:pPr>
            <a:r>
              <a:rPr lang="en-AU" sz="2000" dirty="0">
                <a:latin typeface="Calibri" pitchFamily="34" charset="0"/>
                <a:cs typeface="Arial" charset="0"/>
              </a:rPr>
              <a:t>Dante   AVB Layer 2 or Layer 3</a:t>
            </a:r>
          </a:p>
        </p:txBody>
      </p:sp>
      <p:grpSp>
        <p:nvGrpSpPr>
          <p:cNvPr id="13" name="Group 12"/>
          <p:cNvGrpSpPr/>
          <p:nvPr/>
        </p:nvGrpSpPr>
        <p:grpSpPr>
          <a:xfrm>
            <a:off x="977901" y="1214438"/>
            <a:ext cx="3009899" cy="2731406"/>
            <a:chOff x="977901" y="1214438"/>
            <a:chExt cx="3009899" cy="2731406"/>
          </a:xfrm>
        </p:grpSpPr>
        <p:grpSp>
          <p:nvGrpSpPr>
            <p:cNvPr id="12" name="Group 11"/>
            <p:cNvGrpSpPr/>
            <p:nvPr/>
          </p:nvGrpSpPr>
          <p:grpSpPr>
            <a:xfrm>
              <a:off x="977901" y="1671638"/>
              <a:ext cx="3009899" cy="2274206"/>
              <a:chOff x="977901" y="1671638"/>
              <a:chExt cx="3009899" cy="2274206"/>
            </a:xfrm>
          </p:grpSpPr>
          <p:sp>
            <p:nvSpPr>
              <p:cNvPr id="28720" name="Rounded Rectangle 12"/>
              <p:cNvSpPr>
                <a:spLocks noChangeArrowheads="1"/>
              </p:cNvSpPr>
              <p:nvPr/>
            </p:nvSpPr>
            <p:spPr bwMode="auto">
              <a:xfrm>
                <a:off x="977901" y="2871335"/>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Simple Signal Routing</a:t>
                </a:r>
              </a:p>
            </p:txBody>
          </p:sp>
          <p:sp>
            <p:nvSpPr>
              <p:cNvPr id="28721" name="Rounded Rectangle 13"/>
              <p:cNvSpPr>
                <a:spLocks noChangeArrowheads="1"/>
              </p:cNvSpPr>
              <p:nvPr/>
            </p:nvSpPr>
            <p:spPr bwMode="auto">
              <a:xfrm>
                <a:off x="977901" y="2271487"/>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Network Monitoring</a:t>
                </a:r>
              </a:p>
            </p:txBody>
          </p:sp>
          <p:sp>
            <p:nvSpPr>
              <p:cNvPr id="28722" name="Rounded Rectangle 14"/>
              <p:cNvSpPr>
                <a:spLocks noChangeArrowheads="1"/>
              </p:cNvSpPr>
              <p:nvPr/>
            </p:nvSpPr>
            <p:spPr bwMode="auto">
              <a:xfrm>
                <a:off x="977901" y="1671639"/>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PC/Mac Dante Virtual Soundcard</a:t>
                </a:r>
              </a:p>
            </p:txBody>
          </p:sp>
          <p:sp>
            <p:nvSpPr>
              <p:cNvPr id="28723" name="Rounded Rectangle 15"/>
              <p:cNvSpPr>
                <a:spLocks noChangeArrowheads="1"/>
              </p:cNvSpPr>
              <p:nvPr/>
            </p:nvSpPr>
            <p:spPr bwMode="auto">
              <a:xfrm>
                <a:off x="2547877" y="2271486"/>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Glitch-Free</a:t>
                </a:r>
              </a:p>
              <a:p>
                <a:pPr algn="ctr"/>
                <a:r>
                  <a:rPr lang="en-US" sz="1200" b="1">
                    <a:solidFill>
                      <a:schemeClr val="tx2"/>
                    </a:solidFill>
                    <a:latin typeface="Calibri" pitchFamily="34" charset="0"/>
                  </a:rPr>
                  <a:t>Redundancy</a:t>
                </a:r>
              </a:p>
            </p:txBody>
          </p:sp>
          <p:sp>
            <p:nvSpPr>
              <p:cNvPr id="28724" name="Rounded Rectangle 16"/>
              <p:cNvSpPr>
                <a:spLocks noChangeArrowheads="1"/>
              </p:cNvSpPr>
              <p:nvPr/>
            </p:nvSpPr>
            <p:spPr bwMode="auto">
              <a:xfrm>
                <a:off x="2547877" y="1671638"/>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Performance Monitoring</a:t>
                </a:r>
              </a:p>
            </p:txBody>
          </p:sp>
          <p:sp>
            <p:nvSpPr>
              <p:cNvPr id="28725" name="Rounded Rectangle 17"/>
              <p:cNvSpPr>
                <a:spLocks noChangeArrowheads="1"/>
              </p:cNvSpPr>
              <p:nvPr/>
            </p:nvSpPr>
            <p:spPr bwMode="auto">
              <a:xfrm>
                <a:off x="2547877" y="2871334"/>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Latency Management</a:t>
                </a:r>
              </a:p>
            </p:txBody>
          </p:sp>
          <p:sp>
            <p:nvSpPr>
              <p:cNvPr id="28726" name="Rounded Rectangle 9"/>
              <p:cNvSpPr>
                <a:spLocks noChangeArrowheads="1"/>
              </p:cNvSpPr>
              <p:nvPr/>
            </p:nvSpPr>
            <p:spPr bwMode="auto">
              <a:xfrm>
                <a:off x="977901"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Device and Channel Discovery</a:t>
                </a:r>
              </a:p>
            </p:txBody>
          </p:sp>
          <p:sp>
            <p:nvSpPr>
              <p:cNvPr id="28727" name="Rounded Rectangle 18"/>
              <p:cNvSpPr>
                <a:spLocks noChangeArrowheads="1"/>
              </p:cNvSpPr>
              <p:nvPr/>
            </p:nvSpPr>
            <p:spPr bwMode="auto">
              <a:xfrm>
                <a:off x="2547877"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Automatic Configuration</a:t>
                </a:r>
              </a:p>
            </p:txBody>
          </p:sp>
        </p:grpSp>
        <p:sp>
          <p:nvSpPr>
            <p:cNvPr id="28686" name="TextBox 35"/>
            <p:cNvSpPr txBox="1">
              <a:spLocks noChangeArrowheads="1"/>
            </p:cNvSpPr>
            <p:nvPr/>
          </p:nvSpPr>
          <p:spPr bwMode="auto">
            <a:xfrm>
              <a:off x="1295636" y="1214438"/>
              <a:ext cx="2523046" cy="400110"/>
            </a:xfrm>
            <a:prstGeom prst="rect">
              <a:avLst/>
            </a:prstGeom>
            <a:noFill/>
            <a:ln w="9525">
              <a:noFill/>
              <a:miter lim="800000"/>
              <a:headEnd/>
              <a:tailEnd/>
            </a:ln>
          </p:spPr>
          <p:txBody>
            <a:bodyPr wrap="none">
              <a:spAutoFit/>
            </a:bodyPr>
            <a:lstStyle/>
            <a:p>
              <a:r>
                <a:rPr lang="en-US" sz="2000" dirty="0"/>
                <a:t>Dante s</a:t>
              </a:r>
              <a:r>
                <a:rPr lang="en-US" sz="2000" dirty="0" smtClean="0"/>
                <a:t>olution today</a:t>
              </a:r>
              <a:endParaRPr lang="en-US" sz="2000" dirty="0"/>
            </a:p>
          </p:txBody>
        </p:sp>
      </p:grpSp>
      <p:grpSp>
        <p:nvGrpSpPr>
          <p:cNvPr id="15" name="Group 14"/>
          <p:cNvGrpSpPr/>
          <p:nvPr/>
        </p:nvGrpSpPr>
        <p:grpSpPr>
          <a:xfrm>
            <a:off x="5176711" y="1196752"/>
            <a:ext cx="3009899" cy="2731406"/>
            <a:chOff x="5192714" y="1214438"/>
            <a:chExt cx="3009899" cy="2731406"/>
          </a:xfrm>
        </p:grpSpPr>
        <p:sp>
          <p:nvSpPr>
            <p:cNvPr id="28700" name="Rounded Rectangle 24"/>
            <p:cNvSpPr>
              <a:spLocks noChangeArrowheads="1"/>
            </p:cNvSpPr>
            <p:nvPr/>
          </p:nvSpPr>
          <p:spPr bwMode="auto">
            <a:xfrm>
              <a:off x="5192714" y="2871335"/>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Simple Signal Routing</a:t>
              </a:r>
            </a:p>
          </p:txBody>
        </p:sp>
        <p:sp>
          <p:nvSpPr>
            <p:cNvPr id="28701" name="Rounded Rectangle 25"/>
            <p:cNvSpPr>
              <a:spLocks noChangeArrowheads="1"/>
            </p:cNvSpPr>
            <p:nvPr/>
          </p:nvSpPr>
          <p:spPr bwMode="auto">
            <a:xfrm>
              <a:off x="5192714" y="2271487"/>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Network Monitoring</a:t>
              </a:r>
            </a:p>
          </p:txBody>
        </p:sp>
        <p:sp>
          <p:nvSpPr>
            <p:cNvPr id="28702" name="Rounded Rectangle 26"/>
            <p:cNvSpPr>
              <a:spLocks noChangeArrowheads="1"/>
            </p:cNvSpPr>
            <p:nvPr/>
          </p:nvSpPr>
          <p:spPr bwMode="auto">
            <a:xfrm>
              <a:off x="5192714" y="1671639"/>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PC/Mac Dante Virtual Soundcard</a:t>
              </a:r>
            </a:p>
          </p:txBody>
        </p:sp>
        <p:sp>
          <p:nvSpPr>
            <p:cNvPr id="28703" name="Rounded Rectangle 27"/>
            <p:cNvSpPr>
              <a:spLocks noChangeArrowheads="1"/>
            </p:cNvSpPr>
            <p:nvPr/>
          </p:nvSpPr>
          <p:spPr bwMode="auto">
            <a:xfrm>
              <a:off x="6762690" y="2271486"/>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Glitch-Free</a:t>
              </a:r>
            </a:p>
            <a:p>
              <a:pPr algn="ctr"/>
              <a:r>
                <a:rPr lang="en-US" sz="1200" b="1">
                  <a:solidFill>
                    <a:schemeClr val="tx2"/>
                  </a:solidFill>
                  <a:latin typeface="Calibri" pitchFamily="34" charset="0"/>
                </a:rPr>
                <a:t>Redundancy</a:t>
              </a:r>
            </a:p>
          </p:txBody>
        </p:sp>
        <p:sp>
          <p:nvSpPr>
            <p:cNvPr id="28704" name="Rounded Rectangle 28"/>
            <p:cNvSpPr>
              <a:spLocks noChangeArrowheads="1"/>
            </p:cNvSpPr>
            <p:nvPr/>
          </p:nvSpPr>
          <p:spPr bwMode="auto">
            <a:xfrm>
              <a:off x="6762690" y="1671638"/>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Performance Monitoring</a:t>
              </a:r>
            </a:p>
          </p:txBody>
        </p:sp>
        <p:sp>
          <p:nvSpPr>
            <p:cNvPr id="28705" name="Rounded Rectangle 29"/>
            <p:cNvSpPr>
              <a:spLocks noChangeArrowheads="1"/>
            </p:cNvSpPr>
            <p:nvPr/>
          </p:nvSpPr>
          <p:spPr bwMode="auto">
            <a:xfrm>
              <a:off x="6762690" y="2871334"/>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Latency Management</a:t>
              </a:r>
            </a:p>
          </p:txBody>
        </p:sp>
        <p:sp>
          <p:nvSpPr>
            <p:cNvPr id="28706" name="Rounded Rectangle 30"/>
            <p:cNvSpPr>
              <a:spLocks noChangeArrowheads="1"/>
            </p:cNvSpPr>
            <p:nvPr/>
          </p:nvSpPr>
          <p:spPr bwMode="auto">
            <a:xfrm>
              <a:off x="5192714"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a:solidFill>
                    <a:schemeClr val="tx2"/>
                  </a:solidFill>
                  <a:latin typeface="Calibri" pitchFamily="34" charset="0"/>
                </a:rPr>
                <a:t>Device and Channel Discovery</a:t>
              </a:r>
            </a:p>
          </p:txBody>
        </p:sp>
        <p:sp>
          <p:nvSpPr>
            <p:cNvPr id="28707" name="Rounded Rectangle 31"/>
            <p:cNvSpPr>
              <a:spLocks noChangeArrowheads="1"/>
            </p:cNvSpPr>
            <p:nvPr/>
          </p:nvSpPr>
          <p:spPr bwMode="auto">
            <a:xfrm>
              <a:off x="6762690" y="3471182"/>
              <a:ext cx="1439923" cy="474662"/>
            </a:xfrm>
            <a:prstGeom prst="roundRect">
              <a:avLst>
                <a:gd name="adj" fmla="val 31310"/>
              </a:avLst>
            </a:prstGeom>
            <a:gradFill rotWithShape="0">
              <a:gsLst>
                <a:gs pos="0">
                  <a:srgbClr val="FFEFD1"/>
                </a:gs>
                <a:gs pos="64999">
                  <a:srgbClr val="F0EBD5"/>
                </a:gs>
                <a:gs pos="100000">
                  <a:srgbClr val="D1C39F"/>
                </a:gs>
              </a:gsLst>
              <a:lin ang="5400000"/>
            </a:gradFill>
            <a:ln w="19050" algn="ctr">
              <a:solidFill>
                <a:schemeClr val="accent1"/>
              </a:solidFill>
              <a:round/>
              <a:headEnd/>
              <a:tailEnd/>
            </a:ln>
          </p:spPr>
          <p:txBody>
            <a:bodyPr anchor="ctr"/>
            <a:lstStyle/>
            <a:p>
              <a:pPr algn="ctr"/>
              <a:r>
                <a:rPr lang="en-US" sz="1200" b="1" dirty="0">
                  <a:solidFill>
                    <a:schemeClr val="tx2"/>
                  </a:solidFill>
                  <a:latin typeface="Calibri" pitchFamily="34" charset="0"/>
                </a:rPr>
                <a:t>Automatic Configuration</a:t>
              </a:r>
            </a:p>
          </p:txBody>
        </p:sp>
        <p:sp>
          <p:nvSpPr>
            <p:cNvPr id="28687" name="TextBox 38"/>
            <p:cNvSpPr txBox="1">
              <a:spLocks noChangeArrowheads="1"/>
            </p:cNvSpPr>
            <p:nvPr/>
          </p:nvSpPr>
          <p:spPr bwMode="auto">
            <a:xfrm>
              <a:off x="5667375" y="1214438"/>
              <a:ext cx="1492250" cy="400050"/>
            </a:xfrm>
            <a:prstGeom prst="rect">
              <a:avLst/>
            </a:prstGeom>
            <a:noFill/>
            <a:ln w="9525">
              <a:noFill/>
              <a:miter lim="800000"/>
              <a:headEnd/>
              <a:tailEnd/>
            </a:ln>
          </p:spPr>
          <p:txBody>
            <a:bodyPr wrap="none">
              <a:spAutoFit/>
            </a:bodyPr>
            <a:lstStyle/>
            <a:p>
              <a:r>
                <a:rPr lang="en-US" sz="2000" dirty="0"/>
                <a:t>Dante  AVB</a:t>
              </a:r>
            </a:p>
          </p:txBody>
        </p:sp>
      </p:grpSp>
      <p:sp>
        <p:nvSpPr>
          <p:cNvPr id="44" name="TextBox 35"/>
          <p:cNvSpPr txBox="1">
            <a:spLocks noChangeArrowheads="1"/>
          </p:cNvSpPr>
          <p:nvPr/>
        </p:nvSpPr>
        <p:spPr bwMode="auto">
          <a:xfrm>
            <a:off x="6436618" y="1192686"/>
            <a:ext cx="691666" cy="400110"/>
          </a:xfrm>
          <a:prstGeom prst="rect">
            <a:avLst/>
          </a:prstGeom>
          <a:noFill/>
          <a:ln w="9525">
            <a:noFill/>
            <a:miter lim="800000"/>
            <a:headEnd/>
            <a:tailEnd/>
          </a:ln>
        </p:spPr>
        <p:txBody>
          <a:bodyPr wrap="none">
            <a:spAutoFit/>
          </a:bodyPr>
          <a:lstStyle/>
          <a:p>
            <a:r>
              <a:rPr lang="en-US" sz="2000" dirty="0" smtClean="0"/>
              <a:t>AVB</a:t>
            </a:r>
            <a:endParaRPr lang="en-US" sz="2000" dirty="0"/>
          </a:p>
        </p:txBody>
      </p:sp>
    </p:spTree>
    <p:extLst>
      <p:ext uri="{BB962C8B-B14F-4D97-AF65-F5344CB8AC3E}">
        <p14:creationId xmlns:p14="http://schemas.microsoft.com/office/powerpoint/2010/main" val="370490207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8" name="Picture 4" descr="http://www.infonetics.com/pr/2010/charts/ms10_sw_1q10_chart.jpg"/>
          <p:cNvPicPr>
            <a:picLocks noChangeAspect="1" noChangeArrowheads="1"/>
          </p:cNvPicPr>
          <p:nvPr/>
        </p:nvPicPr>
        <p:blipFill rotWithShape="1">
          <a:blip r:embed="rId3" cstate="print"/>
          <a:srcRect l="4702" r="4840"/>
          <a:stretch/>
        </p:blipFill>
        <p:spPr bwMode="auto">
          <a:xfrm>
            <a:off x="4572000" y="1953259"/>
            <a:ext cx="4336143" cy="334794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29699" name="Content Placeholder 1"/>
          <p:cNvSpPr>
            <a:spLocks noGrp="1"/>
          </p:cNvSpPr>
          <p:nvPr>
            <p:ph idx="1"/>
          </p:nvPr>
        </p:nvSpPr>
        <p:spPr>
          <a:xfrm>
            <a:off x="287524" y="1340768"/>
            <a:ext cx="4569582" cy="4584700"/>
          </a:xfrm>
        </p:spPr>
        <p:txBody>
          <a:bodyPr/>
          <a:lstStyle/>
          <a:p>
            <a:r>
              <a:rPr sz="2000" dirty="0" smtClean="0"/>
              <a:t>Broadcom and Marvel shipping “AVB capable HW chips”</a:t>
            </a:r>
            <a:endParaRPr lang="en-US" sz="2000" dirty="0"/>
          </a:p>
          <a:p>
            <a:r>
              <a:rPr lang="en-US" sz="2000" dirty="0" smtClean="0"/>
              <a:t>Firmware development is still required by switch vendor.</a:t>
            </a:r>
            <a:endParaRPr sz="2000" dirty="0" smtClean="0"/>
          </a:p>
          <a:p>
            <a:r>
              <a:rPr lang="en-US" sz="2000" dirty="0" smtClean="0"/>
              <a:t>One switch announced</a:t>
            </a:r>
          </a:p>
          <a:p>
            <a:r>
              <a:rPr lang="en-US" sz="2000" dirty="0" smtClean="0"/>
              <a:t>No </a:t>
            </a:r>
            <a:r>
              <a:rPr lang="en-US" sz="2000" dirty="0"/>
              <a:t>m</a:t>
            </a:r>
            <a:r>
              <a:rPr sz="2000" dirty="0" smtClean="0"/>
              <a:t>ajor switch vendors </a:t>
            </a:r>
            <a:r>
              <a:rPr lang="en-US" sz="2000" dirty="0" smtClean="0"/>
              <a:t>have </a:t>
            </a:r>
            <a:r>
              <a:rPr sz="2000" smtClean="0"/>
              <a:t>yet </a:t>
            </a:r>
            <a:r>
              <a:rPr lang="en-US" sz="2000" smtClean="0"/>
              <a:t>to </a:t>
            </a:r>
            <a:r>
              <a:rPr sz="2000" smtClean="0"/>
              <a:t>announce</a:t>
            </a:r>
            <a:r>
              <a:rPr lang="en-US" sz="2000" smtClean="0"/>
              <a:t> </a:t>
            </a:r>
            <a:r>
              <a:rPr lang="en-US" sz="2000" dirty="0" smtClean="0"/>
              <a:t>support.</a:t>
            </a:r>
          </a:p>
          <a:p>
            <a:r>
              <a:rPr lang="en-US" sz="2000" dirty="0" smtClean="0"/>
              <a:t>Just like we saw in 3G networks, or 802.11 </a:t>
            </a:r>
            <a:r>
              <a:rPr lang="en-US" sz="2000" dirty="0" err="1" smtClean="0"/>
              <a:t>WiFi</a:t>
            </a:r>
            <a:r>
              <a:rPr lang="en-US" sz="2000" dirty="0" smtClean="0"/>
              <a:t>… you need backward compatibility.</a:t>
            </a:r>
          </a:p>
          <a:p>
            <a:r>
              <a:rPr lang="en-US" sz="2000" dirty="0" smtClean="0"/>
              <a:t>Think about a transition strategy when it makes sense.</a:t>
            </a:r>
          </a:p>
          <a:p>
            <a:endParaRPr sz="2000" dirty="0" smtClean="0"/>
          </a:p>
          <a:p>
            <a:pPr>
              <a:buFont typeface="Wingdings" pitchFamily="2" charset="2"/>
              <a:buNone/>
            </a:pPr>
            <a:endParaRPr sz="2400" dirty="0" smtClean="0"/>
          </a:p>
        </p:txBody>
      </p:sp>
      <p:sp>
        <p:nvSpPr>
          <p:cNvPr id="29700" name="Title 2"/>
          <p:cNvSpPr>
            <a:spLocks noGrp="1"/>
          </p:cNvSpPr>
          <p:nvPr>
            <p:ph type="title"/>
          </p:nvPr>
        </p:nvSpPr>
        <p:spPr/>
        <p:txBody>
          <a:bodyPr/>
          <a:lstStyle/>
          <a:p>
            <a:r>
              <a:rPr lang="en-US" sz="3200" dirty="0" smtClean="0"/>
              <a:t>AVB and network switch market</a:t>
            </a:r>
          </a:p>
        </p:txBody>
      </p:sp>
      <p:sp>
        <p:nvSpPr>
          <p:cNvPr id="29701" name="Footer Placeholder 3"/>
          <p:cNvSpPr>
            <a:spLocks noGrp="1"/>
          </p:cNvSpPr>
          <p:nvPr>
            <p:ph type="ftr" sz="quarter" idx="10"/>
          </p:nvPr>
        </p:nvSpPr>
        <p:spPr>
          <a:noFill/>
        </p:spPr>
        <p:txBody>
          <a:bodyPr/>
          <a:lstStyle/>
          <a:p>
            <a:r>
              <a:rPr lang="en-US" dirty="0"/>
              <a:t>Copyright Audinate </a:t>
            </a:r>
            <a:r>
              <a:rPr lang="en-US" dirty="0" smtClean="0"/>
              <a:t>2011</a:t>
            </a:r>
            <a:endParaRPr lang="en-US" dirty="0"/>
          </a:p>
        </p:txBody>
      </p:sp>
      <p:sp>
        <p:nvSpPr>
          <p:cNvPr id="5" name="Slide Number Placeholder 4"/>
          <p:cNvSpPr>
            <a:spLocks noGrp="1"/>
          </p:cNvSpPr>
          <p:nvPr>
            <p:ph type="sldNum" sz="quarter" idx="11"/>
          </p:nvPr>
        </p:nvSpPr>
        <p:spPr/>
        <p:txBody>
          <a:bodyPr/>
          <a:lstStyle/>
          <a:p>
            <a:pPr>
              <a:defRPr/>
            </a:pPr>
            <a:fld id="{4C1D6131-1B74-45D1-A85F-94753DD5C21C}" type="slidenum">
              <a:rPr lang="en-US" smtClean="0"/>
              <a:pPr>
                <a:defRPr/>
              </a:pPr>
              <a:t>26</a:t>
            </a:fld>
            <a:endParaRPr lang="en-US" dirty="0"/>
          </a:p>
        </p:txBody>
      </p:sp>
      <p:sp>
        <p:nvSpPr>
          <p:cNvPr id="7" name="TextBox 6"/>
          <p:cNvSpPr txBox="1"/>
          <p:nvPr/>
        </p:nvSpPr>
        <p:spPr>
          <a:xfrm>
            <a:off x="908951" y="5834718"/>
            <a:ext cx="7443576" cy="523220"/>
          </a:xfrm>
          <a:prstGeom prst="rect">
            <a:avLst/>
          </a:prstGeom>
          <a:noFill/>
        </p:spPr>
        <p:txBody>
          <a:bodyPr wrap="none" rtlCol="0">
            <a:spAutoFit/>
          </a:bodyPr>
          <a:lstStyle/>
          <a:p>
            <a:pPr algn="ctr"/>
            <a:r>
              <a:rPr lang="en-US" sz="2800" i="1" dirty="0" smtClean="0">
                <a:solidFill>
                  <a:srgbClr val="C00000"/>
                </a:solidFill>
              </a:rPr>
              <a:t>Audinate offers a safe migration path to AVB </a:t>
            </a:r>
          </a:p>
        </p:txBody>
      </p:sp>
    </p:spTree>
    <p:extLst>
      <p:ext uri="{BB962C8B-B14F-4D97-AF65-F5344CB8AC3E}">
        <p14:creationId xmlns:p14="http://schemas.microsoft.com/office/powerpoint/2010/main" val="390962091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140"/>
          <a:stretch/>
        </p:blipFill>
        <p:spPr bwMode="auto">
          <a:xfrm>
            <a:off x="1504462" y="139700"/>
            <a:ext cx="7290288"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9" name="Rectangle 5"/>
          <p:cNvSpPr>
            <a:spLocks noGrp="1" noChangeArrowheads="1"/>
          </p:cNvSpPr>
          <p:nvPr>
            <p:ph idx="1"/>
          </p:nvPr>
        </p:nvSpPr>
        <p:spPr/>
        <p:txBody>
          <a:bodyPr/>
          <a:lstStyle/>
          <a:p>
            <a:pPr eaLnBrk="1" hangingPunct="1"/>
            <a:r>
              <a:rPr lang="en-US" dirty="0" smtClean="0">
                <a:latin typeface="Lucida Sans" charset="0"/>
                <a:ea typeface="ヒラギノ角ゴ ProN W3" charset="0"/>
                <a:cs typeface="ヒラギノ角ゴ ProN W3" charset="0"/>
              </a:rPr>
              <a:t>AVB is an Audio over IP </a:t>
            </a:r>
            <a:r>
              <a:rPr lang="en-US" dirty="0">
                <a:latin typeface="Lucida Sans" charset="0"/>
                <a:ea typeface="ヒラギノ角ゴ ProN W3" charset="0"/>
                <a:cs typeface="ヒラギノ角ゴ ProN W3" charset="0"/>
              </a:rPr>
              <a:t>solution</a:t>
            </a:r>
          </a:p>
          <a:p>
            <a:pPr eaLnBrk="1" hangingPunct="1"/>
            <a:r>
              <a:rPr lang="en-US" dirty="0" smtClean="0">
                <a:latin typeface="Lucida Sans" charset="0"/>
                <a:ea typeface="ヒラギノ角ゴ ProN W3" charset="0"/>
                <a:cs typeface="ヒラギノ角ゴ ProN W3" charset="0"/>
              </a:rPr>
              <a:t>AVB improves QoS in switches</a:t>
            </a:r>
          </a:p>
          <a:p>
            <a:pPr eaLnBrk="1" hangingPunct="1"/>
            <a:r>
              <a:rPr lang="en-US" dirty="0" smtClean="0">
                <a:latin typeface="Lucida Sans" charset="0"/>
                <a:ea typeface="ヒラギノ角ゴ ProN W3" charset="0"/>
                <a:cs typeface="ヒラギノ角ゴ ProN W3" charset="0"/>
              </a:rPr>
              <a:t>AVB requires specialized switches</a:t>
            </a:r>
          </a:p>
          <a:p>
            <a:pPr eaLnBrk="1" hangingPunct="1"/>
            <a:r>
              <a:rPr lang="en-US" dirty="0" smtClean="0">
                <a:latin typeface="Lucida Sans" charset="0"/>
                <a:ea typeface="ヒラギノ角ゴ ProN W3" charset="0"/>
                <a:cs typeface="ヒラギノ角ゴ ProN W3" charset="0"/>
              </a:rPr>
              <a:t>Major enterprise switch suppliers have yet to announce an AVB supported switch</a:t>
            </a:r>
          </a:p>
          <a:p>
            <a:pPr eaLnBrk="1" hangingPunct="1"/>
            <a:r>
              <a:rPr lang="en-US" dirty="0" smtClean="0">
                <a:latin typeface="Lucida Sans" charset="0"/>
                <a:ea typeface="ヒラギノ角ゴ ProN W3" charset="0"/>
                <a:cs typeface="ヒラギノ角ゴ ProN W3" charset="0"/>
              </a:rPr>
              <a:t>Recommend designers have flexibility when implementing AVB and have a solution that will work with or without AVB switches</a:t>
            </a:r>
          </a:p>
          <a:p>
            <a:pPr eaLnBrk="1" hangingPunct="1"/>
            <a:r>
              <a:rPr lang="en-US" dirty="0" smtClean="0">
                <a:latin typeface="Lucida Sans" charset="0"/>
                <a:ea typeface="ヒラギノ角ゴ ProN W3" charset="0"/>
                <a:cs typeface="ヒラギノ角ゴ ProN W3" charset="0"/>
              </a:rPr>
              <a:t>Dante </a:t>
            </a:r>
            <a:r>
              <a:rPr lang="ja-JP" altLang="en-US" dirty="0">
                <a:latin typeface="Lucida Sans" charset="0"/>
                <a:ea typeface="ヒラギノ角ゴ ProN W3" charset="0"/>
                <a:cs typeface="ヒラギノ角ゴ ProN W3" charset="0"/>
              </a:rPr>
              <a:t>“</a:t>
            </a:r>
            <a:r>
              <a:rPr lang="en-US" dirty="0" err="1">
                <a:latin typeface="Lucida Sans" charset="0"/>
                <a:ea typeface="ヒラギノ角ゴ ProN W3" charset="0"/>
                <a:cs typeface="ヒラギノ角ゴ ProN W3" charset="0"/>
              </a:rPr>
              <a:t>Futureproofs</a:t>
            </a:r>
            <a:r>
              <a:rPr lang="ja-JP" altLang="en-US" dirty="0">
                <a:latin typeface="Lucida Sans" charset="0"/>
                <a:ea typeface="ヒラギノ角ゴ ProN W3" charset="0"/>
                <a:cs typeface="ヒラギノ角ゴ ProN W3" charset="0"/>
              </a:rPr>
              <a:t>”</a:t>
            </a:r>
            <a:r>
              <a:rPr lang="en-US" dirty="0">
                <a:latin typeface="Lucida Sans" charset="0"/>
                <a:ea typeface="ヒラギノ角ゴ ProN W3" charset="0"/>
                <a:cs typeface="ヒラギノ角ゴ ProN W3" charset="0"/>
              </a:rPr>
              <a:t> designs</a:t>
            </a:r>
          </a:p>
        </p:txBody>
      </p:sp>
      <p:sp>
        <p:nvSpPr>
          <p:cNvPr id="115718" name="Rectangle 4"/>
          <p:cNvSpPr>
            <a:spLocks noGrp="1" noChangeArrowheads="1"/>
          </p:cNvSpPr>
          <p:nvPr>
            <p:ph type="title"/>
          </p:nvPr>
        </p:nvSpPr>
        <p:spPr/>
        <p:txBody>
          <a:bodyPr/>
          <a:lstStyle/>
          <a:p>
            <a:pPr eaLnBrk="1" hangingPunct="1"/>
            <a:r>
              <a:rPr lang="en-US" b="1" dirty="0" smtClean="0">
                <a:latin typeface="Lucida Sans" charset="0"/>
                <a:ea typeface="ヒラギノ角ゴ ProN W3" charset="0"/>
                <a:cs typeface="ヒラギノ角ゴ ProN W3" charset="0"/>
              </a:rPr>
              <a:t>Summary AVB</a:t>
            </a:r>
            <a:endParaRPr lang="en-US" b="1" dirty="0">
              <a:latin typeface="Lucida Sans" charset="0"/>
              <a:ea typeface="ヒラギノ角ゴ ProN W6" charset="0"/>
              <a:cs typeface="ヒラギノ角ゴ ProN W6" charset="0"/>
            </a:endParaRPr>
          </a:p>
        </p:txBody>
      </p:sp>
      <p:sp>
        <p:nvSpPr>
          <p:cNvPr id="8"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7" name="Slide Number Placeholder 3"/>
          <p:cNvSpPr>
            <a:spLocks noGrp="1"/>
          </p:cNvSpPr>
          <p:nvPr>
            <p:ph type="sldNum" sz="quarter" idx="11"/>
          </p:nvPr>
        </p:nvSpPr>
        <p:spPr/>
        <p:txBody>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37931725" indent="-37474525" eaLnBrk="0" hangingPunct="0">
              <a:defRPr sz="4200">
                <a:solidFill>
                  <a:srgbClr val="000000"/>
                </a:solidFill>
                <a:latin typeface="Gill Sans" charset="0"/>
                <a:ea typeface="ヒラギノ角ゴ ProN W3" charset="0"/>
                <a:cs typeface="ヒラギノ角ゴ ProN W3" charset="0"/>
                <a:sym typeface="Gill Sans" charset="0"/>
              </a:defRPr>
            </a:lvl2pPr>
            <a:lvl3pPr eaLnBrk="0" hangingPunct="0">
              <a:defRPr sz="4200">
                <a:solidFill>
                  <a:srgbClr val="000000"/>
                </a:solidFill>
                <a:latin typeface="Gill Sans" charset="0"/>
                <a:ea typeface="ヒラギノ角ゴ ProN W3" charset="0"/>
                <a:cs typeface="ヒラギノ角ゴ ProN W3" charset="0"/>
                <a:sym typeface="Gill Sans" charset="0"/>
              </a:defRPr>
            </a:lvl3pPr>
            <a:lvl4pPr eaLnBrk="0" hangingPunct="0">
              <a:defRPr sz="4200">
                <a:solidFill>
                  <a:srgbClr val="000000"/>
                </a:solidFill>
                <a:latin typeface="Gill Sans" charset="0"/>
                <a:ea typeface="ヒラギノ角ゴ ProN W3" charset="0"/>
                <a:cs typeface="ヒラギノ角ゴ ProN W3" charset="0"/>
                <a:sym typeface="Gill Sans" charset="0"/>
              </a:defRPr>
            </a:lvl4pPr>
            <a:lvl5pPr eaLnBrk="0" hangingPunct="0">
              <a:defRPr sz="4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7A7CC9FC-E68B-BD4A-8DF9-56A84E7FD51A}" type="slidenum">
              <a:rPr lang="en-US" sz="1200">
                <a:solidFill>
                  <a:srgbClr val="878787"/>
                </a:solidFill>
                <a:latin typeface="Lucida Sans" charset="0"/>
                <a:cs typeface="Lucida Sans" charset="0"/>
                <a:sym typeface="Lucida Sans" charset="0"/>
              </a:rPr>
              <a:pPr eaLnBrk="1" hangingPunct="1"/>
              <a:t>27</a:t>
            </a:fld>
            <a:endParaRPr lang="en-US" sz="1200">
              <a:solidFill>
                <a:srgbClr val="878787"/>
              </a:solidFill>
              <a:latin typeface="Lucida Sans" charset="0"/>
              <a:cs typeface="Lucida Sans" charset="0"/>
              <a:sym typeface="Lucida Sans" charset="0"/>
            </a:endParaRPr>
          </a:p>
        </p:txBody>
      </p:sp>
      <p:sp>
        <p:nvSpPr>
          <p:cNvPr id="115717" name="Line 3"/>
          <p:cNvSpPr>
            <a:spLocks noChangeShapeType="1"/>
          </p:cNvSpPr>
          <p:nvPr/>
        </p:nvSpPr>
        <p:spPr bwMode="auto">
          <a:xfrm flipH="1">
            <a:off x="468313" y="6459538"/>
            <a:ext cx="8229600" cy="0"/>
          </a:xfrm>
          <a:prstGeom prst="line">
            <a:avLst/>
          </a:prstGeom>
          <a:noFill/>
          <a:ln w="38100">
            <a:solidFill>
              <a:srgbClr val="E53A42"/>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Tree>
    <p:extLst>
      <p:ext uri="{BB962C8B-B14F-4D97-AF65-F5344CB8AC3E}">
        <p14:creationId xmlns:p14="http://schemas.microsoft.com/office/powerpoint/2010/main" val="3381097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7"/>
          <p:cNvSpPr txBox="1">
            <a:spLocks noChangeArrowheads="1"/>
          </p:cNvSpPr>
          <p:nvPr/>
        </p:nvSpPr>
        <p:spPr bwMode="auto">
          <a:xfrm>
            <a:off x="1116013" y="5058469"/>
            <a:ext cx="7416800" cy="2123658"/>
          </a:xfrm>
          <a:prstGeom prst="rect">
            <a:avLst/>
          </a:prstGeom>
          <a:noFill/>
          <a:ln w="9525">
            <a:noFill/>
            <a:miter lim="800000"/>
            <a:headEnd/>
            <a:tailEnd/>
          </a:ln>
        </p:spPr>
        <p:txBody>
          <a:bodyPr>
            <a:spAutoFit/>
          </a:bodyPr>
          <a:lstStyle/>
          <a:p>
            <a:pPr algn="ctr"/>
            <a:r>
              <a:rPr lang="en-US" sz="3600" dirty="0" smtClean="0">
                <a:solidFill>
                  <a:srgbClr val="E51837"/>
                </a:solidFill>
                <a:latin typeface="Lucida Sans"/>
              </a:rPr>
              <a:t>Dante- Leading the Way</a:t>
            </a:r>
          </a:p>
          <a:p>
            <a:pPr algn="ctr"/>
            <a:r>
              <a:rPr lang="en-US" sz="2000" dirty="0" smtClean="0">
                <a:solidFill>
                  <a:srgbClr val="E51837"/>
                </a:solidFill>
                <a:latin typeface="Lucida Sans"/>
                <a:hlinkClick r:id="rId3"/>
              </a:rPr>
              <a:t>www.audinate.com</a:t>
            </a:r>
            <a:endParaRPr lang="en-US" sz="2000" dirty="0" smtClean="0">
              <a:solidFill>
                <a:srgbClr val="E51837"/>
              </a:solidFill>
              <a:latin typeface="Lucida Sans"/>
            </a:endParaRPr>
          </a:p>
          <a:p>
            <a:pPr algn="ctr"/>
            <a:endParaRPr lang="en-US" dirty="0" smtClean="0">
              <a:solidFill>
                <a:srgbClr val="E51837"/>
              </a:solidFill>
              <a:latin typeface="Lucida Sans"/>
            </a:endParaRPr>
          </a:p>
          <a:p>
            <a:pPr lvl="1"/>
            <a:endParaRPr lang="en-US" dirty="0"/>
          </a:p>
          <a:p>
            <a:pPr algn="ctr"/>
            <a:endParaRPr lang="en-US" sz="4000" dirty="0">
              <a:solidFill>
                <a:srgbClr val="E51837"/>
              </a:solidFill>
              <a:latin typeface="Lucida Sans"/>
            </a:endParaRPr>
          </a:p>
        </p:txBody>
      </p:sp>
      <p:sp>
        <p:nvSpPr>
          <p:cNvPr id="7" name="Slide Number Placeholder 6"/>
          <p:cNvSpPr>
            <a:spLocks noGrp="1"/>
          </p:cNvSpPr>
          <p:nvPr>
            <p:ph type="sldNum" sz="quarter" idx="12"/>
          </p:nvPr>
        </p:nvSpPr>
        <p:spPr/>
        <p:txBody>
          <a:bodyPr/>
          <a:lstStyle/>
          <a:p>
            <a:pPr>
              <a:defRPr/>
            </a:pPr>
            <a:fld id="{659F7471-A43C-44B6-9570-A677738050F7}" type="slidenum">
              <a:rPr lang="en-US" smtClean="0"/>
              <a:pPr>
                <a:defRPr/>
              </a:pPr>
              <a:t>28</a:t>
            </a:fld>
            <a:endParaRPr lang="en-US" dirty="0"/>
          </a:p>
        </p:txBody>
      </p:sp>
      <p:pic>
        <p:nvPicPr>
          <p:cNvPr id="31749" name="Picture 9" descr="AudinateWord_BRW_med.gif"/>
          <p:cNvPicPr>
            <a:picLocks noChangeAspect="1"/>
          </p:cNvPicPr>
          <p:nvPr/>
        </p:nvPicPr>
        <p:blipFill>
          <a:blip r:embed="rId4" cstate="print"/>
          <a:srcRect/>
          <a:stretch>
            <a:fillRect/>
          </a:stretch>
        </p:blipFill>
        <p:spPr bwMode="auto">
          <a:xfrm>
            <a:off x="2417763" y="881063"/>
            <a:ext cx="4714875" cy="1158875"/>
          </a:xfrm>
          <a:prstGeom prst="rect">
            <a:avLst/>
          </a:prstGeom>
          <a:noFill/>
          <a:ln w="9525">
            <a:noFill/>
            <a:miter lim="800000"/>
            <a:headEnd/>
            <a:tailEnd/>
          </a:ln>
        </p:spPr>
      </p:pic>
      <p:pic>
        <p:nvPicPr>
          <p:cNvPr id="31750" name="Picture 2" descr="GettyImagesethernet data connection 500kb_87893056.jpg"/>
          <p:cNvPicPr>
            <a:picLocks noChangeArrowheads="1"/>
          </p:cNvPicPr>
          <p:nvPr/>
        </p:nvPicPr>
        <p:blipFill>
          <a:blip r:embed="rId5" cstate="print"/>
          <a:srcRect b="-328"/>
          <a:stretch>
            <a:fillRect/>
          </a:stretch>
        </p:blipFill>
        <p:spPr bwMode="auto">
          <a:xfrm>
            <a:off x="2162175" y="2151063"/>
            <a:ext cx="5087938" cy="2528887"/>
          </a:xfrm>
          <a:prstGeom prst="rect">
            <a:avLst/>
          </a:prstGeom>
          <a:noFill/>
          <a:ln w="9525">
            <a:noFill/>
            <a:miter lim="800000"/>
            <a:headEnd/>
            <a:tailEnd/>
          </a:ln>
        </p:spPr>
      </p:pic>
    </p:spTree>
    <p:extLst>
      <p:ext uri="{BB962C8B-B14F-4D97-AF65-F5344CB8AC3E}">
        <p14:creationId xmlns:p14="http://schemas.microsoft.com/office/powerpoint/2010/main" val="37596229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08695"/>
            <a:ext cx="8229600" cy="5000625"/>
          </a:xfrm>
        </p:spPr>
        <p:txBody>
          <a:bodyPr/>
          <a:lstStyle/>
          <a:p>
            <a:pPr>
              <a:defRPr/>
            </a:pPr>
            <a:r>
              <a:rPr sz="2400" dirty="0" smtClean="0"/>
              <a:t>First media networking solution to implement IEEE1588 for ultra accurate clock synchronization.</a:t>
            </a:r>
          </a:p>
          <a:p>
            <a:pPr>
              <a:spcBef>
                <a:spcPts val="1200"/>
              </a:spcBef>
              <a:spcAft>
                <a:spcPts val="600"/>
              </a:spcAft>
              <a:defRPr/>
            </a:pPr>
            <a:r>
              <a:rPr sz="2400" dirty="0" smtClean="0"/>
              <a:t>First Pro AV networking solution to fully exploit gigabit and QoS in Ethernet switches.</a:t>
            </a:r>
          </a:p>
          <a:p>
            <a:pPr>
              <a:spcBef>
                <a:spcPts val="1200"/>
              </a:spcBef>
              <a:defRPr/>
            </a:pPr>
            <a:r>
              <a:rPr sz="2400" dirty="0" smtClean="0"/>
              <a:t>First </a:t>
            </a:r>
            <a:r>
              <a:rPr lang="en-US" sz="2400" dirty="0" smtClean="0"/>
              <a:t>AV solution </a:t>
            </a:r>
            <a:r>
              <a:rPr sz="2400" dirty="0" smtClean="0"/>
              <a:t>to implement label based routing to simplify complex network configuration.</a:t>
            </a:r>
          </a:p>
          <a:p>
            <a:pPr>
              <a:spcBef>
                <a:spcPts val="1200"/>
              </a:spcBef>
              <a:defRPr/>
            </a:pPr>
            <a:r>
              <a:rPr sz="2400" dirty="0" smtClean="0"/>
              <a:t>First networking solution to enable a common shared network for audio, control and data traffic. </a:t>
            </a:r>
          </a:p>
          <a:p>
            <a:pPr>
              <a:spcBef>
                <a:spcPts val="1200"/>
              </a:spcBef>
              <a:defRPr/>
            </a:pPr>
            <a:r>
              <a:rPr sz="2400" dirty="0" smtClean="0"/>
              <a:t>First company to implement full glitch free redundancy.</a:t>
            </a:r>
          </a:p>
        </p:txBody>
      </p:sp>
      <p:sp>
        <p:nvSpPr>
          <p:cNvPr id="8195" name="Title 2"/>
          <p:cNvSpPr>
            <a:spLocks noGrp="1"/>
          </p:cNvSpPr>
          <p:nvPr>
            <p:ph type="title"/>
          </p:nvPr>
        </p:nvSpPr>
        <p:spPr/>
        <p:txBody>
          <a:bodyPr/>
          <a:lstStyle/>
          <a:p>
            <a:r>
              <a:rPr lang="en-US" sz="3200" dirty="0" smtClean="0"/>
              <a:t>Audinate…leading the way</a:t>
            </a:r>
          </a:p>
        </p:txBody>
      </p:sp>
      <p:sp>
        <p:nvSpPr>
          <p:cNvPr id="6"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5" name="Slide Number Placeholder 4"/>
          <p:cNvSpPr>
            <a:spLocks noGrp="1"/>
          </p:cNvSpPr>
          <p:nvPr>
            <p:ph type="sldNum" sz="quarter" idx="11"/>
          </p:nvPr>
        </p:nvSpPr>
        <p:spPr/>
        <p:txBody>
          <a:bodyPr/>
          <a:lstStyle/>
          <a:p>
            <a:pPr>
              <a:defRPr/>
            </a:pPr>
            <a:fld id="{0AB777C4-343D-4CD1-900D-20E9F9301D60}" type="slidenum">
              <a:rPr lang="en-US" smtClean="0"/>
              <a:pPr>
                <a:defRPr/>
              </a:pPr>
              <a:t>3</a:t>
            </a:fld>
            <a:endParaRPr lang="en-US" dirty="0"/>
          </a:p>
        </p:txBody>
      </p:sp>
    </p:spTree>
    <p:extLst>
      <p:ext uri="{BB962C8B-B14F-4D97-AF65-F5344CB8AC3E}">
        <p14:creationId xmlns:p14="http://schemas.microsoft.com/office/powerpoint/2010/main" val="24228897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156176" y="4820161"/>
            <a:ext cx="2365560" cy="949099"/>
          </a:xfrm>
          <a:prstGeom prst="rect">
            <a:avLst/>
          </a:prstGeom>
        </p:spPr>
      </p:pic>
      <p:sp>
        <p:nvSpPr>
          <p:cNvPr id="10242" name="Title 2"/>
          <p:cNvSpPr>
            <a:spLocks noGrp="1"/>
          </p:cNvSpPr>
          <p:nvPr>
            <p:ph type="title"/>
          </p:nvPr>
        </p:nvSpPr>
        <p:spPr>
          <a:xfrm>
            <a:off x="468313" y="873125"/>
            <a:ext cx="8726487" cy="485775"/>
          </a:xfrm>
        </p:spPr>
        <p:txBody>
          <a:bodyPr/>
          <a:lstStyle/>
          <a:p>
            <a:r>
              <a:rPr lang="en-US" sz="2800" dirty="0" smtClean="0"/>
              <a:t>Over 45 licensed manufacturers and growing</a:t>
            </a:r>
          </a:p>
        </p:txBody>
      </p:sp>
      <p:sp>
        <p:nvSpPr>
          <p:cNvPr id="39"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pic>
        <p:nvPicPr>
          <p:cNvPr id="10244" name="Picture 24" descr="http://tbn2.google.com/images?q=tbn:H1-SMEpV60wtdM:http://www.novasco.co.uk/xtaLogo.jpg">
            <a:hlinkClick r:id="rId4"/>
          </p:cNvPr>
          <p:cNvPicPr>
            <a:picLocks noChangeAspect="1" noChangeArrowheads="1"/>
          </p:cNvPicPr>
          <p:nvPr/>
        </p:nvPicPr>
        <p:blipFill>
          <a:blip r:embed="rId5" cstate="print"/>
          <a:srcRect/>
          <a:stretch>
            <a:fillRect/>
          </a:stretch>
        </p:blipFill>
        <p:spPr bwMode="auto">
          <a:xfrm>
            <a:off x="2555776" y="5062699"/>
            <a:ext cx="1543050" cy="490537"/>
          </a:xfrm>
          <a:prstGeom prst="rect">
            <a:avLst/>
          </a:prstGeom>
          <a:noFill/>
          <a:ln w="9525">
            <a:noFill/>
            <a:miter lim="800000"/>
            <a:headEnd/>
            <a:tailEnd/>
          </a:ln>
        </p:spPr>
      </p:pic>
      <p:pic>
        <p:nvPicPr>
          <p:cNvPr id="10245" name="Picture 31"/>
          <p:cNvPicPr>
            <a:picLocks noChangeAspect="1" noChangeArrowheads="1"/>
          </p:cNvPicPr>
          <p:nvPr/>
        </p:nvPicPr>
        <p:blipFill>
          <a:blip r:embed="rId6" cstate="print"/>
          <a:srcRect/>
          <a:stretch>
            <a:fillRect/>
          </a:stretch>
        </p:blipFill>
        <p:spPr bwMode="auto">
          <a:xfrm>
            <a:off x="377044" y="5657428"/>
            <a:ext cx="990600" cy="723900"/>
          </a:xfrm>
          <a:prstGeom prst="rect">
            <a:avLst/>
          </a:prstGeom>
          <a:noFill/>
          <a:ln w="9525">
            <a:noFill/>
            <a:miter lim="800000"/>
            <a:headEnd/>
            <a:tailEnd/>
          </a:ln>
        </p:spPr>
      </p:pic>
      <p:pic>
        <p:nvPicPr>
          <p:cNvPr id="10246" name="Picture 39"/>
          <p:cNvPicPr>
            <a:picLocks noChangeAspect="1" noChangeArrowheads="1"/>
          </p:cNvPicPr>
          <p:nvPr/>
        </p:nvPicPr>
        <p:blipFill>
          <a:blip r:embed="rId7" cstate="print"/>
          <a:srcRect/>
          <a:stretch>
            <a:fillRect/>
          </a:stretch>
        </p:blipFill>
        <p:spPr bwMode="auto">
          <a:xfrm>
            <a:off x="395536" y="1592796"/>
            <a:ext cx="2799862" cy="476223"/>
          </a:xfrm>
          <a:prstGeom prst="rect">
            <a:avLst/>
          </a:prstGeom>
          <a:noFill/>
          <a:ln w="9525">
            <a:noFill/>
            <a:miter lim="800000"/>
            <a:headEnd/>
            <a:tailEnd/>
          </a:ln>
        </p:spPr>
      </p:pic>
      <p:pic>
        <p:nvPicPr>
          <p:cNvPr id="10247" name="Picture 45"/>
          <p:cNvPicPr>
            <a:picLocks noChangeAspect="1" noChangeArrowheads="1"/>
          </p:cNvPicPr>
          <p:nvPr/>
        </p:nvPicPr>
        <p:blipFill>
          <a:blip r:embed="rId8" cstate="print"/>
          <a:srcRect/>
          <a:stretch>
            <a:fillRect/>
          </a:stretch>
        </p:blipFill>
        <p:spPr bwMode="auto">
          <a:xfrm>
            <a:off x="2209800" y="4192293"/>
            <a:ext cx="1143000" cy="666750"/>
          </a:xfrm>
          <a:prstGeom prst="rect">
            <a:avLst/>
          </a:prstGeom>
          <a:noFill/>
          <a:ln w="9525">
            <a:noFill/>
            <a:miter lim="800000"/>
            <a:headEnd/>
            <a:tailEnd/>
          </a:ln>
        </p:spPr>
      </p:pic>
      <p:pic>
        <p:nvPicPr>
          <p:cNvPr id="10248" name="Picture 26" descr="D:\Users-Lance\Desktop\Allen_and_Heath.png"/>
          <p:cNvPicPr>
            <a:picLocks noChangeAspect="1" noChangeArrowheads="1"/>
          </p:cNvPicPr>
          <p:nvPr/>
        </p:nvPicPr>
        <p:blipFill>
          <a:blip r:embed="rId9" cstate="print"/>
          <a:srcRect/>
          <a:stretch>
            <a:fillRect/>
          </a:stretch>
        </p:blipFill>
        <p:spPr bwMode="auto">
          <a:xfrm>
            <a:off x="3224956" y="2411040"/>
            <a:ext cx="2643188" cy="369888"/>
          </a:xfrm>
          <a:prstGeom prst="rect">
            <a:avLst/>
          </a:prstGeom>
          <a:noFill/>
          <a:ln w="9525">
            <a:noFill/>
            <a:miter lim="800000"/>
            <a:headEnd/>
            <a:tailEnd/>
          </a:ln>
        </p:spPr>
      </p:pic>
      <p:pic>
        <p:nvPicPr>
          <p:cNvPr id="10249" name="Picture 27" descr="D:\Users-Lance\Desktop\Bosch.png"/>
          <p:cNvPicPr>
            <a:picLocks noChangeAspect="1" noChangeArrowheads="1"/>
          </p:cNvPicPr>
          <p:nvPr/>
        </p:nvPicPr>
        <p:blipFill>
          <a:blip r:embed="rId10" cstate="print"/>
          <a:srcRect/>
          <a:stretch>
            <a:fillRect/>
          </a:stretch>
        </p:blipFill>
        <p:spPr bwMode="auto">
          <a:xfrm>
            <a:off x="5888038" y="1556792"/>
            <a:ext cx="2785142" cy="618083"/>
          </a:xfrm>
          <a:prstGeom prst="rect">
            <a:avLst/>
          </a:prstGeom>
          <a:noFill/>
          <a:ln w="9525">
            <a:noFill/>
            <a:miter lim="800000"/>
            <a:headEnd/>
            <a:tailEnd/>
          </a:ln>
        </p:spPr>
      </p:pic>
      <p:pic>
        <p:nvPicPr>
          <p:cNvPr id="10250" name="Picture 30" descr="D:\Users-Lance\Desktop\Customer Logos\Lab_Gruppen.png"/>
          <p:cNvPicPr>
            <a:picLocks noChangeAspect="1" noChangeArrowheads="1"/>
          </p:cNvPicPr>
          <p:nvPr/>
        </p:nvPicPr>
        <p:blipFill>
          <a:blip r:embed="rId11" cstate="print"/>
          <a:srcRect/>
          <a:stretch>
            <a:fillRect/>
          </a:stretch>
        </p:blipFill>
        <p:spPr bwMode="auto">
          <a:xfrm>
            <a:off x="317500" y="2384884"/>
            <a:ext cx="2630488" cy="354012"/>
          </a:xfrm>
          <a:prstGeom prst="rect">
            <a:avLst/>
          </a:prstGeom>
          <a:noFill/>
          <a:ln w="9525">
            <a:noFill/>
            <a:miter lim="800000"/>
            <a:headEnd/>
            <a:tailEnd/>
          </a:ln>
        </p:spPr>
      </p:pic>
      <p:pic>
        <p:nvPicPr>
          <p:cNvPr id="10251" name="Picture 31" descr="D:\Users-Lance\Desktop\Customer Logos\Peavey.png"/>
          <p:cNvPicPr>
            <a:picLocks noChangeAspect="1" noChangeArrowheads="1"/>
          </p:cNvPicPr>
          <p:nvPr/>
        </p:nvPicPr>
        <p:blipFill>
          <a:blip r:embed="rId12" cstate="print"/>
          <a:srcRect/>
          <a:stretch>
            <a:fillRect/>
          </a:stretch>
        </p:blipFill>
        <p:spPr bwMode="auto">
          <a:xfrm>
            <a:off x="4420021" y="2989064"/>
            <a:ext cx="1808163" cy="1016000"/>
          </a:xfrm>
          <a:prstGeom prst="rect">
            <a:avLst/>
          </a:prstGeom>
          <a:noFill/>
          <a:ln w="9525">
            <a:noFill/>
            <a:miter lim="800000"/>
            <a:headEnd/>
            <a:tailEnd/>
          </a:ln>
        </p:spPr>
      </p:pic>
      <p:pic>
        <p:nvPicPr>
          <p:cNvPr id="10252" name="Picture 32" descr="D:\Users-Lance\Desktop\Customer Logos\Telex.png"/>
          <p:cNvPicPr>
            <a:picLocks noChangeAspect="1" noChangeArrowheads="1"/>
          </p:cNvPicPr>
          <p:nvPr/>
        </p:nvPicPr>
        <p:blipFill>
          <a:blip r:embed="rId13" cstate="print"/>
          <a:srcRect/>
          <a:stretch>
            <a:fillRect/>
          </a:stretch>
        </p:blipFill>
        <p:spPr bwMode="auto">
          <a:xfrm>
            <a:off x="328642" y="4326437"/>
            <a:ext cx="1625600" cy="398462"/>
          </a:xfrm>
          <a:prstGeom prst="rect">
            <a:avLst/>
          </a:prstGeom>
          <a:noFill/>
          <a:ln w="9525">
            <a:noFill/>
            <a:miter lim="800000"/>
            <a:headEnd/>
            <a:tailEnd/>
          </a:ln>
        </p:spPr>
      </p:pic>
      <p:pic>
        <p:nvPicPr>
          <p:cNvPr id="10253" name="Picture 34" descr="D:\Users-Lance\Desktop\Customer Logos\Dolby_logo.png"/>
          <p:cNvPicPr>
            <a:picLocks noChangeAspect="1" noChangeArrowheads="1"/>
          </p:cNvPicPr>
          <p:nvPr/>
        </p:nvPicPr>
        <p:blipFill>
          <a:blip r:embed="rId14" cstate="print"/>
          <a:srcRect/>
          <a:stretch>
            <a:fillRect/>
          </a:stretch>
        </p:blipFill>
        <p:spPr bwMode="auto">
          <a:xfrm>
            <a:off x="1655266" y="5791225"/>
            <a:ext cx="2052638" cy="446087"/>
          </a:xfrm>
          <a:prstGeom prst="rect">
            <a:avLst/>
          </a:prstGeom>
          <a:noFill/>
          <a:ln w="9525">
            <a:noFill/>
            <a:miter lim="800000"/>
            <a:headEnd/>
            <a:tailEnd/>
          </a:ln>
        </p:spPr>
      </p:pic>
      <p:grpSp>
        <p:nvGrpSpPr>
          <p:cNvPr id="10254" name="Group 36"/>
          <p:cNvGrpSpPr>
            <a:grpSpLocks/>
          </p:cNvGrpSpPr>
          <p:nvPr/>
        </p:nvGrpSpPr>
        <p:grpSpPr bwMode="auto">
          <a:xfrm>
            <a:off x="1619672" y="3072264"/>
            <a:ext cx="1122362" cy="887412"/>
            <a:chOff x="555570" y="2151045"/>
            <a:chExt cx="1497001" cy="1152569"/>
          </a:xfrm>
        </p:grpSpPr>
        <p:pic>
          <p:nvPicPr>
            <p:cNvPr id="10274" name="Picture 29" descr="D:\Users-Lance\Desktop\Customer Logos\Electro-Voice.png"/>
            <p:cNvPicPr>
              <a:picLocks noChangeAspect="1" noChangeArrowheads="1"/>
            </p:cNvPicPr>
            <p:nvPr/>
          </p:nvPicPr>
          <p:blipFill>
            <a:blip r:embed="rId15" cstate="print"/>
            <a:srcRect/>
            <a:stretch>
              <a:fillRect/>
            </a:stretch>
          </p:blipFill>
          <p:spPr bwMode="auto">
            <a:xfrm>
              <a:off x="829542" y="2151045"/>
              <a:ext cx="934161" cy="911920"/>
            </a:xfrm>
            <a:prstGeom prst="rect">
              <a:avLst/>
            </a:prstGeom>
            <a:noFill/>
            <a:ln w="9525">
              <a:noFill/>
              <a:miter lim="800000"/>
              <a:headEnd/>
              <a:tailEnd/>
            </a:ln>
          </p:spPr>
        </p:pic>
        <p:pic>
          <p:nvPicPr>
            <p:cNvPr id="10275" name="Picture 36" descr="D:\Users-Lance\Desktop\Customer Logos\Electro-Voice words only.png"/>
            <p:cNvPicPr>
              <a:picLocks noChangeAspect="1" noChangeArrowheads="1"/>
            </p:cNvPicPr>
            <p:nvPr/>
          </p:nvPicPr>
          <p:blipFill>
            <a:blip r:embed="rId16" cstate="print"/>
            <a:srcRect/>
            <a:stretch>
              <a:fillRect/>
            </a:stretch>
          </p:blipFill>
          <p:spPr bwMode="auto">
            <a:xfrm>
              <a:off x="555570" y="3099477"/>
              <a:ext cx="1497001" cy="204137"/>
            </a:xfrm>
            <a:prstGeom prst="rect">
              <a:avLst/>
            </a:prstGeom>
            <a:noFill/>
            <a:ln w="9525">
              <a:noFill/>
              <a:miter lim="800000"/>
              <a:headEnd/>
              <a:tailEnd/>
            </a:ln>
          </p:spPr>
        </p:pic>
      </p:grpSp>
      <p:pic>
        <p:nvPicPr>
          <p:cNvPr id="10255" name="Picture 2" descr="http://kydproductions.com/images/yamaha-logo-black1_1z3k.jpg"/>
          <p:cNvPicPr>
            <a:picLocks noChangeAspect="1" noChangeArrowheads="1"/>
          </p:cNvPicPr>
          <p:nvPr/>
        </p:nvPicPr>
        <p:blipFill>
          <a:blip r:embed="rId17" cstate="print"/>
          <a:srcRect t="18146" b="21828"/>
          <a:stretch>
            <a:fillRect/>
          </a:stretch>
        </p:blipFill>
        <p:spPr bwMode="auto">
          <a:xfrm>
            <a:off x="3224956" y="1266429"/>
            <a:ext cx="2451944" cy="1103710"/>
          </a:xfrm>
          <a:prstGeom prst="rect">
            <a:avLst/>
          </a:prstGeom>
          <a:noFill/>
          <a:ln w="9525">
            <a:noFill/>
            <a:miter lim="800000"/>
            <a:headEnd/>
            <a:tailEnd/>
          </a:ln>
        </p:spPr>
      </p:pic>
      <p:pic>
        <p:nvPicPr>
          <p:cNvPr id="10257" name="Picture 29"/>
          <p:cNvPicPr>
            <a:picLocks noChangeAspect="1"/>
          </p:cNvPicPr>
          <p:nvPr/>
        </p:nvPicPr>
        <p:blipFill>
          <a:blip r:embed="rId18" cstate="print"/>
          <a:srcRect/>
          <a:stretch>
            <a:fillRect/>
          </a:stretch>
        </p:blipFill>
        <p:spPr bwMode="auto">
          <a:xfrm>
            <a:off x="4020226" y="5769260"/>
            <a:ext cx="2042953" cy="566477"/>
          </a:xfrm>
          <a:prstGeom prst="rect">
            <a:avLst/>
          </a:prstGeom>
          <a:noFill/>
          <a:ln w="9525">
            <a:noFill/>
            <a:miter lim="800000"/>
            <a:headEnd/>
            <a:tailEnd/>
          </a:ln>
        </p:spPr>
      </p:pic>
      <p:pic>
        <p:nvPicPr>
          <p:cNvPr id="10260" name="Picture 2" descr="JoeCo - Capturing Live Performance"/>
          <p:cNvPicPr>
            <a:picLocks noChangeAspect="1" noChangeArrowheads="1"/>
          </p:cNvPicPr>
          <p:nvPr/>
        </p:nvPicPr>
        <p:blipFill>
          <a:blip r:embed="rId19" cstate="print"/>
          <a:srcRect l="11745" r="69191"/>
          <a:stretch>
            <a:fillRect/>
          </a:stretch>
        </p:blipFill>
        <p:spPr bwMode="auto">
          <a:xfrm>
            <a:off x="6272100" y="5607307"/>
            <a:ext cx="1792288" cy="809625"/>
          </a:xfrm>
          <a:prstGeom prst="rect">
            <a:avLst/>
          </a:prstGeom>
          <a:noFill/>
          <a:ln w="9525">
            <a:noFill/>
            <a:miter lim="800000"/>
            <a:headEnd/>
            <a:tailEnd/>
          </a:ln>
        </p:spPr>
      </p:pic>
      <p:sp>
        <p:nvSpPr>
          <p:cNvPr id="10261" name="AutoShape 4" descr="data:image/jpg;base64,/9j/4AAQSkZJRgABAQAAAQABAAD/2wBDAAkGBwgHBgkIBwgKCgkLDRYPDQwMDRsUFRAWIB0iIiAdHx8kKDQsJCYxJx8fLT0tMTU3Ojo6Iys/RD84QzQ5Ojf/2wBDAQoKCg0MDRoPDxo3JR8lNzc3Nzc3Nzc3Nzc3Nzc3Nzc3Nzc3Nzc3Nzc3Nzc3Nzc3Nzc3Nzc3Nzc3Nzc3Nzc3Nzf/wAARCAB3ATkDASIAAhEBAxEB/8QAHAABAAICAwEAAAAAAAAAAAAAAAYHBQgBAgQD/8QATxAAAQMDAQUFAwcHCAYLAAAAAQIDBAAFEQYHEiExQRNRYXGBFCKRFTI2obHB0SNCUmJ0dbMWFyUzgpTC4TRUcpKisiZDVWRzg5OVo/Dx/8QAGQEBAAMBAQAAAAAAAAAAAAAAAAECAwQF/8QAJREAAwACAgICAgIDAAAAAAAAAAECAxESIQQxMkETIjNRI2GR/9oADAMBAAIRAxEAPwC8aUpQClKUApSlAKUpQClKUApSlAKGuMisfeb5bLKx210msxkn5oWr3leQ5n0qUm3pAyFOFVvdNqbQyiy2t5/uelK7JHmE8VEfCotP11qqaVbs5qGk/mxWQMeqsmt58bLX+ijySvsvGvm5IYaGXHm0DvUoCtdZUu6Tf9Mutxezz35KgPgMV4VwG1nLqO0z1VlX25rVeE/tlfzSbHru9sR8+4xE+b6R99cC8WtRwLlDJ7g+j8apbRegW9RLMyW2mPamlEFxKU7zxHMJyOAHIq9ByJrm43q1Q5Xs+l7Nbo1tadSlya5ES+68kHC1p3s+7jOOpx3Vm/HXLjL2y/Ja2y8G5cZ4ZakMrHelYNfbNU3tDb0ZJtTcuwriKvC3UJZRb8BT2VAEKSnwPPGc4HHODkLTZE6Ksvy7qKdOdlHAZt7Upe4Fn5qCM+8e88gM88VR4VpPfb+ixanCmRVXaU19LlX99OpZ0SDDU1lhsN7qN7e5Fw8cgeWazFw2mWmJdjFYZfnRUpG/Ki4WlKifm4OM4HHIJ8qh4MietEcl/ZOqVibJqSz31vetk1t5QHvNHKXE+aDxHwrKgg8qzaa9knNKUqAKUpQClKUApSlAKUpQClKUApSlAKUpQClKUApSlAKUpQClKUArqVYrtUR2j3NyDZkxmFlDkxfZKUDghAGVYPQkYHrVoh3SlFarjLbMXqjWrzilwtPFI3SUuTlDeAPUNjqf1uQ8agi4ynZCpMha35KzlTzyipZ9a5S6EpSlOEpSMBI4ACue38a9rFhjFOkeRkz5bf8AR19lFPZR3Cu3b+NZe2WC9XSImVCiIUwsndUt4J3sHGQO7hWlXE90ZyslPow3so7q+kS1OXG4RbcyooXKc3SsfmIAypXoM4rP/wAj9R/6kz/eU/hUh0RpibbblJn3Vpttzsg0wlLgXgE5UfXCR6Vhl8jGobl9nRhw5fyLkujvryQ3ZdKtWi2YYMopiNJRw3G8e+R/ZGPWq3TCSlKUoAASMADoKn+tbFfLve2nokZtcVhns2t54JO8rio49Ej0rBnR+o8f6Ez/AHkfhWXi3jiN0+2aeSs1XqV0j67N7A1KvL91eaT2UE7jPDgXiPeV/ZBwPE18doE03XUhjJOY9tT2YA5F1Qyo+gwn499WBpm1rsuno8QJSuQEqccweCnFZJ4+fDPhUA/khqVS3HHIjKnHVqccPtI4qUcnpWWLJFZndPpejXMsk4lM+yOGICCCAfMZrn2ROMY4d3dUiOkNRjnCZ/vKfwqPh85PEcCRwORw4V6E3jv4vZ59Tmn5dHzMFBcS6N5DqDlDiDurSfAjjUy03reZb1Ij6hX7REJwJoHvt/8AiAcx+sPWoj2/jTtx38++q5MUZFqkWx5skPovhtxLiAtBCkkZCgcgiu9QLZbcnHI8m1uKKkRgFsZ/NQrOU+QPLuBqe14uSHFuWevjvnKoUpSqFxSlKAUpSgFKUoBSlKAUpSgFKUoBSlKAUpSgFKUoBSlKAVCdqMByRZ2pjKSr2RwqWMfmqGCfTAqbV0cbQ6hSHEhSVDBSRkEVbHbi1SKXPOXJrqXvGnbeNS/WmgpMFTk2yoU9FPvKZBypvy7xUAU6pJKVAhQPGvZjLORbk4fw69mQ7Ycia9Ld2mtIS21NktoSMBKH1gDyANYXtvGgeqz0/ZP4mjPM3W5OupQm4TSVcsSF/jVyxM2LTIXLdW4uMwXHVuLKiVYyeJ8eFVbsyt3ylfkOrTvNsflFZ8OX14+FS/axePYrQ1AbOHJKsq48kj/Pj/ZNcXkfvc40aY05TZXz19uLjri1T5QKlFRAkLAGT041ndDG4Xe/MJcmzFMMntXMyFkK3eQ59TioH23/AOCrm2W2v2SxmY4MOSVcPBI/zz8K2zuYxvRWYbtHbaZeF2+1sxo7y2nn15KkKKSEp8RyycfA1WfyzcMD+kJn94X+NezaNehctRvobVvMx/ySSDzxz+vNRftvE0wQpxpNE2ndbM58s3DGPlGZju9oX+NeTtgOVY7t/Gnb+NbJpeijxt+zI9t407bPI1jw9n5pzU00foibeFok3BCo8LORvD3nPIffSsswtsj8W/RJdk8B0Jl3JxJSlwBtGRjODk/dVh18IUZmHHRHjNhtpCQlKR0r0V4+W+dujtxxwlIUpSszQUpSgFKUoBSlKAUpSgFKUoBSnSozfrhqqHLX8kWSHOhhIIUqXuOE44jdIxz8alLbBJqVTytskxlxbb9hbQtJIUgvkFJ7iMc6y1r2g6ku8X2q2aQckMbxT2iJHDI58wK0eDIu2iqtMsulV45rDWaAT/Ih/Hg7vfUKwc7azeoD5Zm6cRHcH5jyloP1ioWG36HJFv0rCaPvS9Q6fi3NbaWlvbwU2kkhJSop4E+VZus2tPRYUpSgFKUoDj0qOag0XZr4SuTFDT5H9ez7qvXofWpJSpmnL2iGk/ZVcbZMG7s2ZE7t7eMlQA3XPAdRXh1xoJuK/Eb09DmOKdzvpSgrSnGMZVwAz492auKhrZeTkT22V4Igum4tv0JYyu7ym0SnfecSFZUe5KRzPX1JrHWaJaNfSZk+6OKVIDhQzFS4AWmhyPieeTyzU/m2yBOOZsKNIIGAXWkqP1isWrRunlLC02mO2sHIUzlsjyKSMVCyrtv2Rw/4VdE0DOmakdjMMSWra06R7Q+go90HoDzPl9lTbV2rbdpu0fJ1qdbVLDfZNpbIUGQBjJI6joOdZyTpK0ykbkhMxxH6K575HwK68Y2d6Xzk20nzfcP+KrvNNNc/ocGkUA46txalrJyo5wa497y862Ia0Nplkgos8c4/T3lfaaycWzWyGcxLdFYPe2wlJPqBWz8yfpE8TXeBYLzcSlMO3SnM8lJaIHxIx9dSy0bLL1KKVXF5qG3zKd7fV8B+NXUkY6V2rKvLt+uhwIlp/QVlsxS52HtUhP8A1j4yAe8J5D66lgGOVc0rnqqp7bLJJHFc0rqtSUJKlEAAZJPQVUk7UrB23V1gulwVAgXNh6SM4QnPvY57pIwr0JrNjlUtNewns5pSlQBSlKAUpSgFK806axBYL0lzcRvBI90kqUTgAAcST3CvLb71FmvJYSHGnVJKkIdSBvgc90gkHGRkZyMjI41OmDJ0pSoArg8q5rg8qA1u2lMpY1xeEJ4AvBX+8hKj9Zq39kaR/ISAcDJW6Tw676qqbat9PLr/AOV/CRVtbI/oHA/23f4iq7c38Msyj5MmBA7hWL1FY4l/tb0Gc2lSVpO4vHFpXRQ7iPrr5ayvCrDpq43NoNl6OyVNhwZSV8kg4I6kVkrc8uTb4r7mN91lC1Y5ZIBOK41tfsae+iH7IEusaVciPjDkWa8yoHoQRn6yanNeOVLiW6O5IlvNR2Ue8tayEgeZ7/tqN/ziWd91Tdri3O5lJwpcKIpaB/aOBUtVTbSHSJhSogxtFsXtKY1wE22PK5JnRlNg+vKpUw+2+0l1laHELGUrQoKSR4Ec6hy17Q2fWlcCuq1hAKlEBI4kk8qgk7ZpmojcNo+m4kj2ZmS7Ofzjs4TRdye7I4H0rzHadZWXEouEO6wN75pkw1JBqyx3/RG0TiuKwUrVtmjWlq6+0qfguK3Q7GaU6AcE8d0ZTy646Vi1bTtJJRvfKZPgGV5+yoUU/obRMaV5bXcI11t7E+Esrjvo321FJBI8jXlv1+g2COiTcS8llSt3eaZU5unGeO6DgcOZqNN9EmUpUOVtP0mEgi4rVnolhZP2VJrVcY92t7E+EpSo76d9tSkkEjyqXNLtojZ66V5506Nb4jkqc+2xHbGVuOKwEios3tEtsneXAtt4mRknBkMQlFB8j19KKXXpDZMhSonF2iacl+zIjS1rfkSEx0xy2UuBSjjiDyA61np92gW1G9cJkeMN3e/KuhJI8AeJo5a60NnupUUj7QtPS7xGtcKUqS++vcStps7gOOqjXu1Fqyz6cQk3SUEOLGUMoG84rySOnjU8a3rQ2jO1jdRQnblY58GOvs3pEdbaF9xIwKjFr2p6cuE1EUrkxlOK3ULfawgnkMkE49ak1zvlqtQ/pKfHjHGd1xwBR9OdHNS+0NplKaQ0PqRvVUJUmA9EbiSEuOPr+bhJ5JOeOeXDv41fo5VDVbStMqnMw4sp2U686lpJZZUU5UQOJOB1rPX6/wBu07BMy6yEstA7qRzUtWM7qR1NXy1dtbREpL0d79e4dig+1zivcLiGkpQAVKUo4AAJHifIGsjmtc9W6yf1RfI0h3LFvjvJLLO9ndG8MqV3q+z6zcn84ekAD/T8P4n8KXhqZTCrbJTXGa+bLyHmkPNKCm1pCkqHIg8Qa8l1vNvs8b2m5y2ozXRTisZPcBzPpWSTLGQpUNa2hwJQLlvtN7mMDm8zBUUehPP0r12fXmn7tJ9kalLjy97d9nltlpZPdx6+FW4URs9Wp4bz7TLzDZd7HtN5scThaFI3gOpGeXMgqAycA4HSdocjSo6GmllppTTjj7kZTOChkt7oBSnJJJ445Zyc4qcEZzXITyor0tEnalKVUCuDyrmuDyoDXTar9PLp4lr+EipVojXDlj0nGiI09dJgbLhD7LR7JWVk8FY8ai21U417dPNr+EirY2ScdBwP9t3+Iqu7I0sM7MZ+TKo13rq5amQIjzKYURv3/ZhklShyKyccug++ry+UI9o0w1Olq3Y8eIhazjJwEjl41G9renY9z0xLnoYBnQmy62tI95SB85J6kY+sCsTtXlOtbPrQwgqSJDjKV+QbKuPqBWT42pSWiy3O9kPE65bStYxYkt5bURThKWWz7rLQ4kjvVjhnvI8qve2wItuiNxITKGWG0gIQgYA/z+uqa2GMJc1LOePNqJgf2l/5VeFR5HVcV6RMetmK1FY4N/tjsK4NBbaxwXj3mzjgpJ6EVSmmdSXDQWon7VMWp2A0+puQyMkJwfnoHQ4wcdR41f5rXva8ylrXMxQAHassuHz3d3/DU+P+zcP0RfXZsAw8h5hDrKkrbWkKQpJ4KB4gj41Rm0nWcu/XRyz2pahAQ52WEHBkrzjj+rngB6mpbpm9PsbHn5m8e2iR3mm1ZycgkJ/5h8KrHQLCH9Z2ZpYBR7SFEHrjJ+6rYcanlT+iKrei9dF6Uh6ZtbbLbaVTFpBkSCPeWrqAeiR0Fd9b6ab1PYHoBWlD4IWw6vJCFjl6EZB8+8VIBXJ5Vzc3y5fZpog+zHSc/TECa3c321uSXEqDTKipKQARnPDifuFVptchR4OtHExW0tJeYbdUlIwN47wJA6Z3RWwPCqG20/TRH7I19q66PHp1l7KZF+pa2zj6D2b9mH2mpGUgjB4g8xUc2cfQezfsw+01JK57+TLr0a97V4UeDrWQmMyhpLrTbpSkYBUQcnHjirf2cj/oNZf2VP31VG2X6bn9la/xVbGzn6DWX9lT99dGX+KSk/JlfbdLq+Z8C0pWpMdLXbqRyC1ElI88AH41Z2lpcGZp6A7a1IMXsUhCUcAnAwQR0IOaie1jSMm/xWbjbElybESUqaB4uoPHCf1geIHXJ64qobLfbvpyYpdvkvRlhWHWlD3VY6KQef21M41lxpT7RDfGuy2dZ6UxrKxXy2xVkLmtpmBpsnGCCHCB5YJ8qml10/aL1hV1t0aSsIKEuOtgqSD0CuY491Q/Rm0+HenmoN3bTCmrwlCwfyTiu7J+aT3Hn39KsNI4VjbudKvoutM1eS4nTuqi6lJcTbZpwM8VBCjwz5Cr60hp9EWMLtc0JkXqcntZL6xvFOeIbT3JSMDA7vhROpEhesLkg8Qq4qB/362baSEtpSOQGK28mukymNdsgeptmMK935NzalGIhZBkMobH5QjqD0JGM/GpNdNMWS7lSrja4r7pQEdspsdoE9AFc+FZnA7qGuZ3T136NNI1dsjYb1RAa6N3BpIzx4B0AVs5Jix5SQmSw06kHIDiAoA+tazWz6Yxv3mj+KK2f610eS+5ZTGav3RCE6tloShIQLksBIHDHanhjurZL5IthB/o6H/6CfwrW66/TGZ+81/xjWz3Snkt6kjGvZjb/doun7NIuEoYajoyEJ4bx5JSPEnAql9Mol7RNcJevii7GaSXnGQTuIQDhLYHQEkceZwak+3eapu32uClRCXnVurHQ7owPrVUc2T6Xiah+UXJkiYyWNxCTFkFonOSckc6Y5U4nbFNuki9GW0NNpbaQEISMJSkYCR3AVV23G0Rvk6Jd0ISiSl4MrUkYLiSDjPfgj6zUg/m2tP/AGlfP/cV18pGy2xSQBJl3d4J+aHZql48sjhWWOpmt7LtbWjzbH9TSL1anoE9wuyYO7uuKOSts8snqQQRnuxVhCozpbRVq0tKkSLYqSVvoCFh13eGAc8OAqTVXI5dNyTKaXZzSlKoSK4J4VzUcv2tLBY3nYtxnhEltIUWEoUpeDxHIffUpN9IFK7Ulb2vLse5Taf/AIkVbOyFe9oWEP0Vuj/jP41R+op6r3fZ1zDa0pkvKWlBHzU9AfHAFWDst1tarJZ12u9OqjFLynGnVIJQoKxw4cjmu7NLeJIxj5Fx1BtsFrXcdHuOspKlwnUvkDqkZCvgDn0qV2e72+9Q/a7XKRJjlZQHEA4yOY4163EJcQpK0hSVDBSRkEVxTTmkzVra0UZsSlhjVj0dSgkSYigkd5SoHHwJq9apbUuiLrpO+N37S7a5EVlztQykFS2eeUkDipBBIyOOD61PNP6/0/d2EqcnNQpQ4OxpSwhSFdRk8DW2f93zkrHXRLVVrttWlIk64uBbUFBlLbXDoUpBP1qI9KtfU+0KzWuKtuBKZuNwWN1iPGV2m8o8skdPrqHaH2ez7nc/l3VLakJU4XvZnR77yyc5WOic8cczwzwzmcH+Pd0Ra30SG06ceb2RO2zs1CU/Ccd3Dz31e8B9lVJoyaiDqy0y3eDaZKN7wB4ffWzeDgDFUntG2eS4c166WNhb8J1RW6w0MqZUeeAOJT5cR8KnDkT5TX2KnWmi7hypVXaL2oQVQ24Wo1rjy2EhJkbpUlwDkVAcUq5Z4Y+wSKdtG03HQBFmLnSFf1ceI2pa1H4Vg8dJ6LKkyXHkaofbTka0Sf8AubX/ADLq0dJr1HOmSrnfEphRHkhMa24BU0AfnKV+ke77MColtq03JliLe4bCnQy2WZIQklSU5JSrA6Akg+da4GpydkX3JMNmygrQ1mI/1cD4EipLVP7LdeW23Wj5IvT/ALOGVqUw8oFSSlRyUkjkQSfj4VMH9asXEqiaSaVdZqhgOJQUx2f1nFnoO4cTWdw1TJl9FW7XpCH9cSEoUFdiy02rHeBkj/iq3dnX0Gs37Kn76qDaZpxWn5cF519Uh+Y0pciQvgHHwolR8BhScDuFTDZxqu4Js0G0t6dnyQyoNCU0N1oNlXziVY5A9M8q6Mi3iSkpL/Zlgs3mK9fZFlAWmWwwmQcp91SFEjh34PPzFeDUujLLqRJVOihMnHuyWvdcHmevrmoLrKXc7XtPRc7TEfmezwUKkNtJJy0SQQcemPEZ6GpzbNa6duMZL7V2iNcMqbfdS2tB7iCedYOanVSXT30yjNa6UlaUuSWJCw8w8CpiQBu7wB4gjoRw+o1e2gp71y0fa5clRU8pndWo81FJKcnxO7mq+1/NGvbvb7Ppge1iMpS3pKQeyQVcOKu4cfPkKnCrtYtC2eDbJ85DXYsANIwSt3HMgDvOfjWmWncJP2VlaplF6g+mlw/eSv4lbOJ5DyrVm6S1TL3LuTTah2slT6EqHLKsgGtg9Oa0sV+UwxCmp9scST7MtJC04HHhVvIl6REfZJa4PSuawGpNXWbTp7O4zEokFvtEMAErWOmAPEVypNvSNTX+1/TKL+9EfxhWzxrVWNJUxd2rgWVENyQ/ugdy97FbHae1XZtQ5Ta5qHXko31skELQCeoNdXky+mZ4zXy6/TCZ+83P4prZ7pWuG0Czy7Fq2W44gpafkKkR3CODgKt7APeDwxVtxNpmmnLS3LlTgw+UZXHUhRWFdQBjjx5Uzp1MtER1vZgtu1vW7bbbcEJyI7qm1nuChw+tNYXYdckR75OtzigDKZC289VIzkfA59KsO0rkawsE0X22eyw5alJjtkkOlr81SgfmqzxHp61BftLX7RF2ROjpW4yw4FsTWk5Tw5BYHzT3jkePeaY2qxvG/YparZsQKcKgGnNqViuERAujvsEoD30qBU2T+qoZ4edfe5bQ4DyvY9Lsu3m5LHuNsIVuIPetXDA/+5rn/HSetGm0TjhXNR/R9tu1vt7hvs9cubJdLzgJG4zn8xHgPh3eMgqjWmSKUpQA8q6dmknO6M99KVDegN0d1NwdQKUomNBKUpHupA8q7ilKkHXdrwTbJa569+dbYUlf6T0dCz8SKUptoaO8K0W23nMCBFinGPyDKUfYK9qRgUpUbbBzXBBpSpBj5ljtM5wrm2yFIWfzno6Fn4kV3g2m328n2CDFjb3PsGUoz8BSlTtkHtAwa4UM9KUqCTGP6cskh0uv2i3uuE5K1xWySfMivdGisxWw1GabZbHJDaAkD0FKU229DSOr8KNJW0uTHZdW0SW1uNhRQT3Ejh6V993AAHDFKUDOoaSlxSwlIWoYKscSByGfWvBLsNnmOl2ZaoL7h5rdjIUfiRmlKlNjR64sONCa7KHHaYbByENICE/ACvoWwTkgE9+ONKU+xo7boxyrqEAKBwMilKgaO5rqUAqyQM4pSgG6O6nZpBJAGSMZxSlV2NHylRI8tksymGnmjzQ4gKSfQ8K8UbTtliuh6NaIDLqeS24raVD1ApSrbfoaRkwMUUkKBB60pQGLe03ZH1lb1mtziiclS4jZJ+Ir2xIMWE32cOMyw3nO402ED4AUpTbfQSR6RypSlAKUpQH/2Q=="/>
          <p:cNvSpPr>
            <a:spLocks noChangeAspect="1" noChangeArrowheads="1"/>
          </p:cNvSpPr>
          <p:nvPr/>
        </p:nvSpPr>
        <p:spPr bwMode="auto">
          <a:xfrm>
            <a:off x="155575" y="-258763"/>
            <a:ext cx="1438275" cy="542926"/>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62" name="AutoShape 6" descr="data:image/jpg;base64,/9j/4AAQSkZJRgABAQAAAQABAAD/2wBDAAkGBwgHBgkIBwgKCgkLDRYPDQwMDRsUFRAWIB0iIiAdHx8kKDQsJCYxJx8fLT0tMTU3Ojo6Iys/RD84QzQ5Ojf/2wBDAQoKCg0MDRoPDxo3JR8lNzc3Nzc3Nzc3Nzc3Nzc3Nzc3Nzc3Nzc3Nzc3Nzc3Nzc3Nzc3Nzc3Nzc3Nzc3Nzc3Nzf/wAARCAB3ATkDASIAAhEBAxEB/8QAHAABAAICAwEAAAAAAAAAAAAAAAYHBQgBAgQD/8QATxAAAQMDAQUFAwcHCAYLAAAAAQIDBAAFEQYHEiExQRNRYXGBFCKRFTI2obHB0SNCUmJ0dbMWFyUzgpTC4TRUcpKisiZDVWRzg5OVo/Dx/8QAGQEBAAMBAQAAAAAAAAAAAAAAAAECAwQF/8QAJREAAwACAgICAgIDAAAAAAAAAAECAxESIQQxMkETIjNRI2GR/9oADAMBAAIRAxEAPwC8aUpQClKUApSlAKUpQClKUApSlAKGuMisfeb5bLKx210msxkn5oWr3leQ5n0qUm3pAyFOFVvdNqbQyiy2t5/uelK7JHmE8VEfCotP11qqaVbs5qGk/mxWQMeqsmt58bLX+ijySvsvGvm5IYaGXHm0DvUoCtdZUu6Tf9Mutxezz35KgPgMV4VwG1nLqO0z1VlX25rVeE/tlfzSbHru9sR8+4xE+b6R99cC8WtRwLlDJ7g+j8apbRegW9RLMyW2mPamlEFxKU7zxHMJyOAHIq9ByJrm43q1Q5Xs+l7Nbo1tadSlya5ES+68kHC1p3s+7jOOpx3Vm/HXLjL2y/Ja2y8G5cZ4ZakMrHelYNfbNU3tDb0ZJtTcuwriKvC3UJZRb8BT2VAEKSnwPPGc4HHODkLTZE6Ksvy7qKdOdlHAZt7Upe4Fn5qCM+8e88gM88VR4VpPfb+ixanCmRVXaU19LlX99OpZ0SDDU1lhsN7qN7e5Fw8cgeWazFw2mWmJdjFYZfnRUpG/Ki4WlKifm4OM4HHIJ8qh4MietEcl/ZOqVibJqSz31vetk1t5QHvNHKXE+aDxHwrKgg8qzaa9knNKUqAKUpQClKUApSlAKUpQClKUApSlAKUpQClKUApSlAKUpQClKUArqVYrtUR2j3NyDZkxmFlDkxfZKUDghAGVYPQkYHrVoh3SlFarjLbMXqjWrzilwtPFI3SUuTlDeAPUNjqf1uQ8agi4ynZCpMha35KzlTzyipZ9a5S6EpSlOEpSMBI4ACue38a9rFhjFOkeRkz5bf8AR19lFPZR3Cu3b+NZe2WC9XSImVCiIUwsndUt4J3sHGQO7hWlXE90ZyslPow3so7q+kS1OXG4RbcyooXKc3SsfmIAypXoM4rP/wAj9R/6kz/eU/hUh0RpibbblJn3Vpttzsg0wlLgXgE5UfXCR6Vhl8jGobl9nRhw5fyLkujvryQ3ZdKtWi2YYMopiNJRw3G8e+R/ZGPWq3TCSlKUoAASMADoKn+tbFfLve2nokZtcVhns2t54JO8rio49Ej0rBnR+o8f6Ez/AHkfhWXi3jiN0+2aeSs1XqV0j67N7A1KvL91eaT2UE7jPDgXiPeV/ZBwPE18doE03XUhjJOY9tT2YA5F1Qyo+gwn499WBpm1rsuno8QJSuQEqccweCnFZJ4+fDPhUA/khqVS3HHIjKnHVqccPtI4qUcnpWWLJFZndPpejXMsk4lM+yOGICCCAfMZrn2ROMY4d3dUiOkNRjnCZ/vKfwqPh85PEcCRwORw4V6E3jv4vZ59Tmn5dHzMFBcS6N5DqDlDiDurSfAjjUy03reZb1Ij6hX7REJwJoHvt/8AiAcx+sPWoj2/jTtx38++q5MUZFqkWx5skPovhtxLiAtBCkkZCgcgiu9QLZbcnHI8m1uKKkRgFsZ/NQrOU+QPLuBqe14uSHFuWevjvnKoUpSqFxSlKAUpSgFKUoBSlKAUpSgFKUoBSlKAUpSgFKUoBSlKAVCdqMByRZ2pjKSr2RwqWMfmqGCfTAqbV0cbQ6hSHEhSVDBSRkEVbHbi1SKXPOXJrqXvGnbeNS/WmgpMFTk2yoU9FPvKZBypvy7xUAU6pJKVAhQPGvZjLORbk4fw69mQ7Ycia9Ld2mtIS21NktoSMBKH1gDyANYXtvGgeqz0/ZP4mjPM3W5OupQm4TSVcsSF/jVyxM2LTIXLdW4uMwXHVuLKiVYyeJ8eFVbsyt3ylfkOrTvNsflFZ8OX14+FS/axePYrQ1AbOHJKsq48kj/Pj/ZNcXkfvc40aY05TZXz19uLjri1T5QKlFRAkLAGT041ndDG4Xe/MJcmzFMMntXMyFkK3eQ59TioH23/AOCrm2W2v2SxmY4MOSVcPBI/zz8K2zuYxvRWYbtHbaZeF2+1sxo7y2nn15KkKKSEp8RyycfA1WfyzcMD+kJn94X+NezaNehctRvobVvMx/ySSDzxz+vNRftvE0wQpxpNE2ndbM58s3DGPlGZju9oX+NeTtgOVY7t/Gnb+NbJpeijxt+zI9t407bPI1jw9n5pzU00foibeFok3BCo8LORvD3nPIffSsswtsj8W/RJdk8B0Jl3JxJSlwBtGRjODk/dVh18IUZmHHRHjNhtpCQlKR0r0V4+W+dujtxxwlIUpSszQUpSgFKUoBSlKAUpSgFKUoBSnSozfrhqqHLX8kWSHOhhIIUqXuOE44jdIxz8alLbBJqVTytskxlxbb9hbQtJIUgvkFJ7iMc6y1r2g6ku8X2q2aQckMbxT2iJHDI58wK0eDIu2iqtMsulV45rDWaAT/Ih/Hg7vfUKwc7azeoD5Zm6cRHcH5jyloP1ioWG36HJFv0rCaPvS9Q6fi3NbaWlvbwU2kkhJSop4E+VZus2tPRYUpSgFKUoDj0qOag0XZr4SuTFDT5H9ez7qvXofWpJSpmnL2iGk/ZVcbZMG7s2ZE7t7eMlQA3XPAdRXh1xoJuK/Eb09DmOKdzvpSgrSnGMZVwAz492auKhrZeTkT22V4Igum4tv0JYyu7ym0SnfecSFZUe5KRzPX1JrHWaJaNfSZk+6OKVIDhQzFS4AWmhyPieeTyzU/m2yBOOZsKNIIGAXWkqP1isWrRunlLC02mO2sHIUzlsjyKSMVCyrtv2Rw/4VdE0DOmakdjMMSWra06R7Q+go90HoDzPl9lTbV2rbdpu0fJ1qdbVLDfZNpbIUGQBjJI6joOdZyTpK0ykbkhMxxH6K575HwK68Y2d6Xzk20nzfcP+KrvNNNc/ocGkUA46txalrJyo5wa497y862Ia0Nplkgos8c4/T3lfaaycWzWyGcxLdFYPe2wlJPqBWz8yfpE8TXeBYLzcSlMO3SnM8lJaIHxIx9dSy0bLL1KKVXF5qG3zKd7fV8B+NXUkY6V2rKvLt+uhwIlp/QVlsxS52HtUhP8A1j4yAe8J5D66lgGOVc0rnqqp7bLJJHFc0rqtSUJKlEAAZJPQVUk7UrB23V1gulwVAgXNh6SM4QnPvY57pIwr0JrNjlUtNewns5pSlQBSlKAUpSgFK806axBYL0lzcRvBI90kqUTgAAcST3CvLb71FmvJYSHGnVJKkIdSBvgc90gkHGRkZyMjI41OmDJ0pSoArg8q5rg8qA1u2lMpY1xeEJ4AvBX+8hKj9Zq39kaR/ISAcDJW6Tw676qqbat9PLr/AOV/CRVtbI/oHA/23f4iq7c38Msyj5MmBA7hWL1FY4l/tb0Gc2lSVpO4vHFpXRQ7iPrr5ayvCrDpq43NoNl6OyVNhwZSV8kg4I6kVkrc8uTb4r7mN91lC1Y5ZIBOK41tfsae+iH7IEusaVciPjDkWa8yoHoQRn6yanNeOVLiW6O5IlvNR2Ue8tayEgeZ7/tqN/ziWd91Tdri3O5lJwpcKIpaB/aOBUtVTbSHSJhSogxtFsXtKY1wE22PK5JnRlNg+vKpUw+2+0l1laHELGUrQoKSR4Ec6hy17Q2fWlcCuq1hAKlEBI4kk8qgk7ZpmojcNo+m4kj2ZmS7Ofzjs4TRdye7I4H0rzHadZWXEouEO6wN75pkw1JBqyx3/RG0TiuKwUrVtmjWlq6+0qfguK3Q7GaU6AcE8d0ZTy646Vi1bTtJJRvfKZPgGV5+yoUU/obRMaV5bXcI11t7E+Esrjvo321FJBI8jXlv1+g2COiTcS8llSt3eaZU5unGeO6DgcOZqNN9EmUpUOVtP0mEgi4rVnolhZP2VJrVcY92t7E+EpSo76d9tSkkEjyqXNLtojZ66V5506Nb4jkqc+2xHbGVuOKwEios3tEtsneXAtt4mRknBkMQlFB8j19KKXXpDZMhSonF2iacl+zIjS1rfkSEx0xy2UuBSjjiDyA61np92gW1G9cJkeMN3e/KuhJI8AeJo5a60NnupUUj7QtPS7xGtcKUqS++vcStps7gOOqjXu1Fqyz6cQk3SUEOLGUMoG84rySOnjU8a3rQ2jO1jdRQnblY58GOvs3pEdbaF9xIwKjFr2p6cuE1EUrkxlOK3ULfawgnkMkE49ak1zvlqtQ/pKfHjHGd1xwBR9OdHNS+0NplKaQ0PqRvVUJUmA9EbiSEuOPr+bhJ5JOeOeXDv41fo5VDVbStMqnMw4sp2U686lpJZZUU5UQOJOB1rPX6/wBu07BMy6yEstA7qRzUtWM7qR1NXy1dtbREpL0d79e4dig+1zivcLiGkpQAVKUo4AAJHifIGsjmtc9W6yf1RfI0h3LFvjvJLLO9ndG8MqV3q+z6zcn84ekAD/T8P4n8KXhqZTCrbJTXGa+bLyHmkPNKCm1pCkqHIg8Qa8l1vNvs8b2m5y2ozXRTisZPcBzPpWSTLGQpUNa2hwJQLlvtN7mMDm8zBUUehPP0r12fXmn7tJ9kalLjy97d9nltlpZPdx6+FW4URs9Wp4bz7TLzDZd7HtN5scThaFI3gOpGeXMgqAycA4HSdocjSo6GmllppTTjj7kZTOChkt7oBSnJJJ445Zyc4qcEZzXITyor0tEnalKVUCuDyrmuDyoDXTar9PLp4lr+EipVojXDlj0nGiI09dJgbLhD7LR7JWVk8FY8ai21U417dPNr+EirY2ScdBwP9t3+Iqu7I0sM7MZ+TKo13rq5amQIjzKYURv3/ZhklShyKyccug++ry+UI9o0w1Olq3Y8eIhazjJwEjl41G9renY9z0xLnoYBnQmy62tI95SB85J6kY+sCsTtXlOtbPrQwgqSJDjKV+QbKuPqBWT42pSWiy3O9kPE65bStYxYkt5bURThKWWz7rLQ4kjvVjhnvI8qve2wItuiNxITKGWG0gIQgYA/z+uqa2GMJc1LOePNqJgf2l/5VeFR5HVcV6RMetmK1FY4N/tjsK4NBbaxwXj3mzjgpJ6EVSmmdSXDQWon7VMWp2A0+puQyMkJwfnoHQ4wcdR41f5rXva8ylrXMxQAHassuHz3d3/DU+P+zcP0RfXZsAw8h5hDrKkrbWkKQpJ4KB4gj41Rm0nWcu/XRyz2pahAQ52WEHBkrzjj+rngB6mpbpm9PsbHn5m8e2iR3mm1ZycgkJ/5h8KrHQLCH9Z2ZpYBR7SFEHrjJ+6rYcanlT+iKrei9dF6Uh6ZtbbLbaVTFpBkSCPeWrqAeiR0Fd9b6ab1PYHoBWlD4IWw6vJCFjl6EZB8+8VIBXJ5Vzc3y5fZpog+zHSc/TECa3c321uSXEqDTKipKQARnPDifuFVptchR4OtHExW0tJeYbdUlIwN47wJA6Z3RWwPCqG20/TRH7I19q66PHp1l7KZF+pa2zj6D2b9mH2mpGUgjB4g8xUc2cfQezfsw+01JK57+TLr0a97V4UeDrWQmMyhpLrTbpSkYBUQcnHjirf2cj/oNZf2VP31VG2X6bn9la/xVbGzn6DWX9lT99dGX+KSk/JlfbdLq+Z8C0pWpMdLXbqRyC1ElI88AH41Z2lpcGZp6A7a1IMXsUhCUcAnAwQR0IOaie1jSMm/xWbjbElybESUqaB4uoPHCf1geIHXJ64qobLfbvpyYpdvkvRlhWHWlD3VY6KQef21M41lxpT7RDfGuy2dZ6UxrKxXy2xVkLmtpmBpsnGCCHCB5YJ8qml10/aL1hV1t0aSsIKEuOtgqSD0CuY491Q/Rm0+HenmoN3bTCmrwlCwfyTiu7J+aT3Hn39KsNI4VjbudKvoutM1eS4nTuqi6lJcTbZpwM8VBCjwz5Cr60hp9EWMLtc0JkXqcntZL6xvFOeIbT3JSMDA7vhROpEhesLkg8Qq4qB/362baSEtpSOQGK28mukymNdsgeptmMK935NzalGIhZBkMobH5QjqD0JGM/GpNdNMWS7lSrja4r7pQEdspsdoE9AFc+FZnA7qGuZ3T136NNI1dsjYb1RAa6N3BpIzx4B0AVs5Jix5SQmSw06kHIDiAoA+tazWz6Yxv3mj+KK2f610eS+5ZTGav3RCE6tloShIQLksBIHDHanhjurZL5IthB/o6H/6CfwrW66/TGZ+81/xjWz3Snkt6kjGvZjb/doun7NIuEoYajoyEJ4bx5JSPEnAql9Mol7RNcJevii7GaSXnGQTuIQDhLYHQEkceZwak+3eapu32uClRCXnVurHQ7owPrVUc2T6Xiah+UXJkiYyWNxCTFkFonOSckc6Y5U4nbFNuki9GW0NNpbaQEISMJSkYCR3AVV23G0Rvk6Jd0ISiSl4MrUkYLiSDjPfgj6zUg/m2tP/AGlfP/cV18pGy2xSQBJl3d4J+aHZql48sjhWWOpmt7LtbWjzbH9TSL1anoE9wuyYO7uuKOSts8snqQQRnuxVhCozpbRVq0tKkSLYqSVvoCFh13eGAc8OAqTVXI5dNyTKaXZzSlKoSK4J4VzUcv2tLBY3nYtxnhEltIUWEoUpeDxHIffUpN9IFK7Ulb2vLse5Taf/AIkVbOyFe9oWEP0Vuj/jP41R+op6r3fZ1zDa0pkvKWlBHzU9AfHAFWDst1tarJZ12u9OqjFLynGnVIJQoKxw4cjmu7NLeJIxj5Fx1BtsFrXcdHuOspKlwnUvkDqkZCvgDn0qV2e72+9Q/a7XKRJjlZQHEA4yOY4163EJcQpK0hSVDBSRkEVxTTmkzVra0UZsSlhjVj0dSgkSYigkd5SoHHwJq9apbUuiLrpO+N37S7a5EVlztQykFS2eeUkDipBBIyOOD61PNP6/0/d2EqcnNQpQ4OxpSwhSFdRk8DW2f93zkrHXRLVVrttWlIk64uBbUFBlLbXDoUpBP1qI9KtfU+0KzWuKtuBKZuNwWN1iPGV2m8o8skdPrqHaH2ez7nc/l3VLakJU4XvZnR77yyc5WOic8cczwzwzmcH+Pd0Ra30SG06ceb2RO2zs1CU/Ccd3Dz31e8B9lVJoyaiDqy0y3eDaZKN7wB4ffWzeDgDFUntG2eS4c166WNhb8J1RW6w0MqZUeeAOJT5cR8KnDkT5TX2KnWmi7hypVXaL2oQVQ24Wo1rjy2EhJkbpUlwDkVAcUq5Z4Y+wSKdtG03HQBFmLnSFf1ceI2pa1H4Vg8dJ6LKkyXHkaofbTka0Sf8AubX/ADLq0dJr1HOmSrnfEphRHkhMa24BU0AfnKV+ke77MColtq03JliLe4bCnQy2WZIQklSU5JSrA6Akg+da4GpydkX3JMNmygrQ1mI/1cD4EipLVP7LdeW23Wj5IvT/ALOGVqUw8oFSSlRyUkjkQSfj4VMH9asXEqiaSaVdZqhgOJQUx2f1nFnoO4cTWdw1TJl9FW7XpCH9cSEoUFdiy02rHeBkj/iq3dnX0Gs37Kn76qDaZpxWn5cF519Uh+Y0pciQvgHHwolR8BhScDuFTDZxqu4Js0G0t6dnyQyoNCU0N1oNlXziVY5A9M8q6Mi3iSkpL/Zlgs3mK9fZFlAWmWwwmQcp91SFEjh34PPzFeDUujLLqRJVOihMnHuyWvdcHmevrmoLrKXc7XtPRc7TEfmezwUKkNtJJy0SQQcemPEZ6GpzbNa6duMZL7V2iNcMqbfdS2tB7iCedYOanVSXT30yjNa6UlaUuSWJCw8w8CpiQBu7wB4gjoRw+o1e2gp71y0fa5clRU8pndWo81FJKcnxO7mq+1/NGvbvb7Ppge1iMpS3pKQeyQVcOKu4cfPkKnCrtYtC2eDbJ85DXYsANIwSt3HMgDvOfjWmWncJP2VlaplF6g+mlw/eSv4lbOJ5DyrVm6S1TL3LuTTah2slT6EqHLKsgGtg9Oa0sV+UwxCmp9scST7MtJC04HHhVvIl6REfZJa4PSuawGpNXWbTp7O4zEokFvtEMAErWOmAPEVypNvSNTX+1/TKL+9EfxhWzxrVWNJUxd2rgWVENyQ/ugdy97FbHae1XZtQ5Ta5qHXko31skELQCeoNdXky+mZ4zXy6/TCZ+83P4prZ7pWuG0Czy7Fq2W44gpafkKkR3CODgKt7APeDwxVtxNpmmnLS3LlTgw+UZXHUhRWFdQBjjx5Uzp1MtER1vZgtu1vW7bbbcEJyI7qm1nuChw+tNYXYdckR75OtzigDKZC289VIzkfA59KsO0rkawsE0X22eyw5alJjtkkOlr81SgfmqzxHp61BftLX7RF2ROjpW4yw4FsTWk5Tw5BYHzT3jkePeaY2qxvG/YparZsQKcKgGnNqViuERAujvsEoD30qBU2T+qoZ4edfe5bQ4DyvY9Lsu3m5LHuNsIVuIPetXDA/+5rn/HSetGm0TjhXNR/R9tu1vt7hvs9cubJdLzgJG4zn8xHgPh3eMgqjWmSKUpQA8q6dmknO6M99KVDegN0d1NwdQKUomNBKUpHupA8q7ilKkHXdrwTbJa569+dbYUlf6T0dCz8SKUptoaO8K0W23nMCBFinGPyDKUfYK9qRgUpUbbBzXBBpSpBj5ljtM5wrm2yFIWfzno6Fn4kV3g2m328n2CDFjb3PsGUoz8BSlTtkHtAwa4UM9KUqCTGP6cskh0uv2i3uuE5K1xWySfMivdGisxWw1GabZbHJDaAkD0FKU229DSOr8KNJW0uTHZdW0SW1uNhRQT3Ejh6V993AAHDFKUDOoaSlxSwlIWoYKscSByGfWvBLsNnmOl2ZaoL7h5rdjIUfiRmlKlNjR64sONCa7KHHaYbByENICE/ACvoWwTkgE9+ONKU+xo7boxyrqEAKBwMilKgaO5rqUAqyQM4pSgG6O6nZpBJAGSMZxSlV2NHylRI8tksymGnmjzQ4gKSfQ8K8UbTtliuh6NaIDLqeS24raVD1ApSrbfoaRkwMUUkKBB60pQGLe03ZH1lb1mtziiclS4jZJ+Ir2xIMWE32cOMyw3nO402ED4AUpTbfQSR6RypSlAKUpQH/2Q=="/>
          <p:cNvSpPr>
            <a:spLocks noChangeAspect="1" noChangeArrowheads="1"/>
          </p:cNvSpPr>
          <p:nvPr/>
        </p:nvSpPr>
        <p:spPr bwMode="auto">
          <a:xfrm>
            <a:off x="155575" y="-258763"/>
            <a:ext cx="1438275" cy="542926"/>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63" name="AutoShape 8" descr="data:image/jpg;base64,/9j/4AAQSkZJRgABAQAAAQABAAD/2wBDAAkGBwgHBgkIBwgKCgkLDRYPDQwMDRsUFRAWIB0iIiAdHx8kKDQsJCYxJx8fLT0tMTU3Ojo6Iys/RD84QzQ5Ojf/2wBDAQoKCg0MDRoPDxo3JR8lNzc3Nzc3Nzc3Nzc3Nzc3Nzc3Nzc3Nzc3Nzc3Nzc3Nzc3Nzc3Nzc3Nzc3Nzc3Nzc3Nzf/wAARCAB3ATkDASIAAhEBAxEB/8QAHAABAAICAwEAAAAAAAAAAAAAAAYHBQgBAgQD/8QATxAAAQMDAQUFAwcHCAYLAAAAAQIDBAAFEQYHEiExQRNRYXGBFCKRFTI2obHB0SNCUmJ0dbMWFyUzgpTC4TRUcpKisiZDVWRzg5OVo/Dx/8QAGQEBAAMBAQAAAAAAAAAAAAAAAAECAwQF/8QAJREAAwACAgICAgIDAAAAAAAAAAECAxESIQQxMkETIjNRI2GR/9oADAMBAAIRAxEAPwC8aUpQClKUApSlAKUpQClKUApSlAKGuMisfeb5bLKx210msxkn5oWr3leQ5n0qUm3pAyFOFVvdNqbQyiy2t5/uelK7JHmE8VEfCotP11qqaVbs5qGk/mxWQMeqsmt58bLX+ijySvsvGvm5IYaGXHm0DvUoCtdZUu6Tf9Mutxezz35KgPgMV4VwG1nLqO0z1VlX25rVeE/tlfzSbHru9sR8+4xE+b6R99cC8WtRwLlDJ7g+j8apbRegW9RLMyW2mPamlEFxKU7zxHMJyOAHIq9ByJrm43q1Q5Xs+l7Nbo1tadSlya5ES+68kHC1p3s+7jOOpx3Vm/HXLjL2y/Ja2y8G5cZ4ZakMrHelYNfbNU3tDb0ZJtTcuwriKvC3UJZRb8BT2VAEKSnwPPGc4HHODkLTZE6Ksvy7qKdOdlHAZt7Upe4Fn5qCM+8e88gM88VR4VpPfb+ixanCmRVXaU19LlX99OpZ0SDDU1lhsN7qN7e5Fw8cgeWazFw2mWmJdjFYZfnRUpG/Ki4WlKifm4OM4HHIJ8qh4MietEcl/ZOqVibJqSz31vetk1t5QHvNHKXE+aDxHwrKgg8qzaa9knNKUqAKUpQClKUApSlAKUpQClKUApSlAKUpQClKUApSlAKUpQClKUArqVYrtUR2j3NyDZkxmFlDkxfZKUDghAGVYPQkYHrVoh3SlFarjLbMXqjWrzilwtPFI3SUuTlDeAPUNjqf1uQ8agi4ynZCpMha35KzlTzyipZ9a5S6EpSlOEpSMBI4ACue38a9rFhjFOkeRkz5bf8AR19lFPZR3Cu3b+NZe2WC9XSImVCiIUwsndUt4J3sHGQO7hWlXE90ZyslPow3so7q+kS1OXG4RbcyooXKc3SsfmIAypXoM4rP/wAj9R/6kz/eU/hUh0RpibbblJn3Vpttzsg0wlLgXgE5UfXCR6Vhl8jGobl9nRhw5fyLkujvryQ3ZdKtWi2YYMopiNJRw3G8e+R/ZGPWq3TCSlKUoAASMADoKn+tbFfLve2nokZtcVhns2t54JO8rio49Ej0rBnR+o8f6Ez/AHkfhWXi3jiN0+2aeSs1XqV0j67N7A1KvL91eaT2UE7jPDgXiPeV/ZBwPE18doE03XUhjJOY9tT2YA5F1Qyo+gwn499WBpm1rsuno8QJSuQEqccweCnFZJ4+fDPhUA/khqVS3HHIjKnHVqccPtI4qUcnpWWLJFZndPpejXMsk4lM+yOGICCCAfMZrn2ROMY4d3dUiOkNRjnCZ/vKfwqPh85PEcCRwORw4V6E3jv4vZ59Tmn5dHzMFBcS6N5DqDlDiDurSfAjjUy03reZb1Ij6hX7REJwJoHvt/8AiAcx+sPWoj2/jTtx38++q5MUZFqkWx5skPovhtxLiAtBCkkZCgcgiu9QLZbcnHI8m1uKKkRgFsZ/NQrOU+QPLuBqe14uSHFuWevjvnKoUpSqFxSlKAUpSgFKUoBSlKAUpSgFKUoBSlKAUpSgFKUoBSlKAVCdqMByRZ2pjKSr2RwqWMfmqGCfTAqbV0cbQ6hSHEhSVDBSRkEVbHbi1SKXPOXJrqXvGnbeNS/WmgpMFTk2yoU9FPvKZBypvy7xUAU6pJKVAhQPGvZjLORbk4fw69mQ7Ycia9Ld2mtIS21NktoSMBKH1gDyANYXtvGgeqz0/ZP4mjPM3W5OupQm4TSVcsSF/jVyxM2LTIXLdW4uMwXHVuLKiVYyeJ8eFVbsyt3ylfkOrTvNsflFZ8OX14+FS/axePYrQ1AbOHJKsq48kj/Pj/ZNcXkfvc40aY05TZXz19uLjri1T5QKlFRAkLAGT041ndDG4Xe/MJcmzFMMntXMyFkK3eQ59TioH23/AOCrm2W2v2SxmY4MOSVcPBI/zz8K2zuYxvRWYbtHbaZeF2+1sxo7y2nn15KkKKSEp8RyycfA1WfyzcMD+kJn94X+NezaNehctRvobVvMx/ySSDzxz+vNRftvE0wQpxpNE2ndbM58s3DGPlGZju9oX+NeTtgOVY7t/Gnb+NbJpeijxt+zI9t407bPI1jw9n5pzU00foibeFok3BCo8LORvD3nPIffSsswtsj8W/RJdk8B0Jl3JxJSlwBtGRjODk/dVh18IUZmHHRHjNhtpCQlKR0r0V4+W+dujtxxwlIUpSszQUpSgFKUoBSlKAUpSgFKUoBSnSozfrhqqHLX8kWSHOhhIIUqXuOE44jdIxz8alLbBJqVTytskxlxbb9hbQtJIUgvkFJ7iMc6y1r2g6ku8X2q2aQckMbxT2iJHDI58wK0eDIu2iqtMsulV45rDWaAT/Ih/Hg7vfUKwc7azeoD5Zm6cRHcH5jyloP1ioWG36HJFv0rCaPvS9Q6fi3NbaWlvbwU2kkhJSop4E+VZus2tPRYUpSgFKUoDj0qOag0XZr4SuTFDT5H9ez7qvXofWpJSpmnL2iGk/ZVcbZMG7s2ZE7t7eMlQA3XPAdRXh1xoJuK/Eb09DmOKdzvpSgrSnGMZVwAz492auKhrZeTkT22V4Igum4tv0JYyu7ym0SnfecSFZUe5KRzPX1JrHWaJaNfSZk+6OKVIDhQzFS4AWmhyPieeTyzU/m2yBOOZsKNIIGAXWkqP1isWrRunlLC02mO2sHIUzlsjyKSMVCyrtv2Rw/4VdE0DOmakdjMMSWra06R7Q+go90HoDzPl9lTbV2rbdpu0fJ1qdbVLDfZNpbIUGQBjJI6joOdZyTpK0ykbkhMxxH6K575HwK68Y2d6Xzk20nzfcP+KrvNNNc/ocGkUA46txalrJyo5wa497y862Ia0Nplkgos8c4/T3lfaaycWzWyGcxLdFYPe2wlJPqBWz8yfpE8TXeBYLzcSlMO3SnM8lJaIHxIx9dSy0bLL1KKVXF5qG3zKd7fV8B+NXUkY6V2rKvLt+uhwIlp/QVlsxS52HtUhP8A1j4yAe8J5D66lgGOVc0rnqqp7bLJJHFc0rqtSUJKlEAAZJPQVUk7UrB23V1gulwVAgXNh6SM4QnPvY57pIwr0JrNjlUtNewns5pSlQBSlKAUpSgFK806axBYL0lzcRvBI90kqUTgAAcST3CvLb71FmvJYSHGnVJKkIdSBvgc90gkHGRkZyMjI41OmDJ0pSoArg8q5rg8qA1u2lMpY1xeEJ4AvBX+8hKj9Zq39kaR/ISAcDJW6Tw676qqbat9PLr/AOV/CRVtbI/oHA/23f4iq7c38Msyj5MmBA7hWL1FY4l/tb0Gc2lSVpO4vHFpXRQ7iPrr5ayvCrDpq43NoNl6OyVNhwZSV8kg4I6kVkrc8uTb4r7mN91lC1Y5ZIBOK41tfsae+iH7IEusaVciPjDkWa8yoHoQRn6yanNeOVLiW6O5IlvNR2Ue8tayEgeZ7/tqN/ziWd91Tdri3O5lJwpcKIpaB/aOBUtVTbSHSJhSogxtFsXtKY1wE22PK5JnRlNg+vKpUw+2+0l1laHELGUrQoKSR4Ec6hy17Q2fWlcCuq1hAKlEBI4kk8qgk7ZpmojcNo+m4kj2ZmS7Ofzjs4TRdye7I4H0rzHadZWXEouEO6wN75pkw1JBqyx3/RG0TiuKwUrVtmjWlq6+0qfguK3Q7GaU6AcE8d0ZTy646Vi1bTtJJRvfKZPgGV5+yoUU/obRMaV5bXcI11t7E+Esrjvo321FJBI8jXlv1+g2COiTcS8llSt3eaZU5unGeO6DgcOZqNN9EmUpUOVtP0mEgi4rVnolhZP2VJrVcY92t7E+EpSo76d9tSkkEjyqXNLtojZ66V5506Nb4jkqc+2xHbGVuOKwEios3tEtsneXAtt4mRknBkMQlFB8j19KKXXpDZMhSonF2iacl+zIjS1rfkSEx0xy2UuBSjjiDyA61np92gW1G9cJkeMN3e/KuhJI8AeJo5a60NnupUUj7QtPS7xGtcKUqS++vcStps7gOOqjXu1Fqyz6cQk3SUEOLGUMoG84rySOnjU8a3rQ2jO1jdRQnblY58GOvs3pEdbaF9xIwKjFr2p6cuE1EUrkxlOK3ULfawgnkMkE49ak1zvlqtQ/pKfHjHGd1xwBR9OdHNS+0NplKaQ0PqRvVUJUmA9EbiSEuOPr+bhJ5JOeOeXDv41fo5VDVbStMqnMw4sp2U686lpJZZUU5UQOJOB1rPX6/wBu07BMy6yEstA7qRzUtWM7qR1NXy1dtbREpL0d79e4dig+1zivcLiGkpQAVKUo4AAJHifIGsjmtc9W6yf1RfI0h3LFvjvJLLO9ndG8MqV3q+z6zcn84ekAD/T8P4n8KXhqZTCrbJTXGa+bLyHmkPNKCm1pCkqHIg8Qa8l1vNvs8b2m5y2ozXRTisZPcBzPpWSTLGQpUNa2hwJQLlvtN7mMDm8zBUUehPP0r12fXmn7tJ9kalLjy97d9nltlpZPdx6+FW4URs9Wp4bz7TLzDZd7HtN5scThaFI3gOpGeXMgqAycA4HSdocjSo6GmllppTTjj7kZTOChkt7oBSnJJJ445Zyc4qcEZzXITyor0tEnalKVUCuDyrmuDyoDXTar9PLp4lr+EipVojXDlj0nGiI09dJgbLhD7LR7JWVk8FY8ai21U417dPNr+EirY2ScdBwP9t3+Iqu7I0sM7MZ+TKo13rq5amQIjzKYURv3/ZhklShyKyccug++ry+UI9o0w1Olq3Y8eIhazjJwEjl41G9renY9z0xLnoYBnQmy62tI95SB85J6kY+sCsTtXlOtbPrQwgqSJDjKV+QbKuPqBWT42pSWiy3O9kPE65bStYxYkt5bURThKWWz7rLQ4kjvVjhnvI8qve2wItuiNxITKGWG0gIQgYA/z+uqa2GMJc1LOePNqJgf2l/5VeFR5HVcV6RMetmK1FY4N/tjsK4NBbaxwXj3mzjgpJ6EVSmmdSXDQWon7VMWp2A0+puQyMkJwfnoHQ4wcdR41f5rXva8ylrXMxQAHassuHz3d3/DU+P+zcP0RfXZsAw8h5hDrKkrbWkKQpJ4KB4gj41Rm0nWcu/XRyz2pahAQ52WEHBkrzjj+rngB6mpbpm9PsbHn5m8e2iR3mm1ZycgkJ/5h8KrHQLCH9Z2ZpYBR7SFEHrjJ+6rYcanlT+iKrei9dF6Uh6ZtbbLbaVTFpBkSCPeWrqAeiR0Fd9b6ab1PYHoBWlD4IWw6vJCFjl6EZB8+8VIBXJ5Vzc3y5fZpog+zHSc/TECa3c321uSXEqDTKipKQARnPDifuFVptchR4OtHExW0tJeYbdUlIwN47wJA6Z3RWwPCqG20/TRH7I19q66PHp1l7KZF+pa2zj6D2b9mH2mpGUgjB4g8xUc2cfQezfsw+01JK57+TLr0a97V4UeDrWQmMyhpLrTbpSkYBUQcnHjirf2cj/oNZf2VP31VG2X6bn9la/xVbGzn6DWX9lT99dGX+KSk/JlfbdLq+Z8C0pWpMdLXbqRyC1ElI88AH41Z2lpcGZp6A7a1IMXsUhCUcAnAwQR0IOaie1jSMm/xWbjbElybESUqaB4uoPHCf1geIHXJ64qobLfbvpyYpdvkvRlhWHWlD3VY6KQef21M41lxpT7RDfGuy2dZ6UxrKxXy2xVkLmtpmBpsnGCCHCB5YJ8qml10/aL1hV1t0aSsIKEuOtgqSD0CuY491Q/Rm0+HenmoN3bTCmrwlCwfyTiu7J+aT3Hn39KsNI4VjbudKvoutM1eS4nTuqi6lJcTbZpwM8VBCjwz5Cr60hp9EWMLtc0JkXqcntZL6xvFOeIbT3JSMDA7vhROpEhesLkg8Qq4qB/362baSEtpSOQGK28mukymNdsgeptmMK935NzalGIhZBkMobH5QjqD0JGM/GpNdNMWS7lSrja4r7pQEdspsdoE9AFc+FZnA7qGuZ3T136NNI1dsjYb1RAa6N3BpIzx4B0AVs5Jix5SQmSw06kHIDiAoA+tazWz6Yxv3mj+KK2f610eS+5ZTGav3RCE6tloShIQLksBIHDHanhjurZL5IthB/o6H/6CfwrW66/TGZ+81/xjWz3Snkt6kjGvZjb/doun7NIuEoYajoyEJ4bx5JSPEnAql9Mol7RNcJevii7GaSXnGQTuIQDhLYHQEkceZwak+3eapu32uClRCXnVurHQ7owPrVUc2T6Xiah+UXJkiYyWNxCTFkFonOSckc6Y5U4nbFNuki9GW0NNpbaQEISMJSkYCR3AVV23G0Rvk6Jd0ISiSl4MrUkYLiSDjPfgj6zUg/m2tP/AGlfP/cV18pGy2xSQBJl3d4J+aHZql48sjhWWOpmt7LtbWjzbH9TSL1anoE9wuyYO7uuKOSts8snqQQRnuxVhCozpbRVq0tKkSLYqSVvoCFh13eGAc8OAqTVXI5dNyTKaXZzSlKoSK4J4VzUcv2tLBY3nYtxnhEltIUWEoUpeDxHIffUpN9IFK7Ulb2vLse5Taf/AIkVbOyFe9oWEP0Vuj/jP41R+op6r3fZ1zDa0pkvKWlBHzU9AfHAFWDst1tarJZ12u9OqjFLynGnVIJQoKxw4cjmu7NLeJIxj5Fx1BtsFrXcdHuOspKlwnUvkDqkZCvgDn0qV2e72+9Q/a7XKRJjlZQHEA4yOY4163EJcQpK0hSVDBSRkEVxTTmkzVra0UZsSlhjVj0dSgkSYigkd5SoHHwJq9apbUuiLrpO+N37S7a5EVlztQykFS2eeUkDipBBIyOOD61PNP6/0/d2EqcnNQpQ4OxpSwhSFdRk8DW2f93zkrHXRLVVrttWlIk64uBbUFBlLbXDoUpBP1qI9KtfU+0KzWuKtuBKZuNwWN1iPGV2m8o8skdPrqHaH2ez7nc/l3VLakJU4XvZnR77yyc5WOic8cczwzwzmcH+Pd0Ra30SG06ceb2RO2zs1CU/Ccd3Dz31e8B9lVJoyaiDqy0y3eDaZKN7wB4ffWzeDgDFUntG2eS4c166WNhb8J1RW6w0MqZUeeAOJT5cR8KnDkT5TX2KnWmi7hypVXaL2oQVQ24Wo1rjy2EhJkbpUlwDkVAcUq5Z4Y+wSKdtG03HQBFmLnSFf1ceI2pa1H4Vg8dJ6LKkyXHkaofbTka0Sf8AubX/ADLq0dJr1HOmSrnfEphRHkhMa24BU0AfnKV+ke77MColtq03JliLe4bCnQy2WZIQklSU5JSrA6Akg+da4GpydkX3JMNmygrQ1mI/1cD4EipLVP7LdeW23Wj5IvT/ALOGVqUw8oFSSlRyUkjkQSfj4VMH9asXEqiaSaVdZqhgOJQUx2f1nFnoO4cTWdw1TJl9FW7XpCH9cSEoUFdiy02rHeBkj/iq3dnX0Gs37Kn76qDaZpxWn5cF519Uh+Y0pciQvgHHwolR8BhScDuFTDZxqu4Js0G0t6dnyQyoNCU0N1oNlXziVY5A9M8q6Mi3iSkpL/Zlgs3mK9fZFlAWmWwwmQcp91SFEjh34PPzFeDUujLLqRJVOihMnHuyWvdcHmevrmoLrKXc7XtPRc7TEfmezwUKkNtJJy0SQQcemPEZ6GpzbNa6duMZL7V2iNcMqbfdS2tB7iCedYOanVSXT30yjNa6UlaUuSWJCw8w8CpiQBu7wB4gjoRw+o1e2gp71y0fa5clRU8pndWo81FJKcnxO7mq+1/NGvbvb7Ppge1iMpS3pKQeyQVcOKu4cfPkKnCrtYtC2eDbJ85DXYsANIwSt3HMgDvOfjWmWncJP2VlaplF6g+mlw/eSv4lbOJ5DyrVm6S1TL3LuTTah2slT6EqHLKsgGtg9Oa0sV+UwxCmp9scST7MtJC04HHhVvIl6REfZJa4PSuawGpNXWbTp7O4zEokFvtEMAErWOmAPEVypNvSNTX+1/TKL+9EfxhWzxrVWNJUxd2rgWVENyQ/ugdy97FbHae1XZtQ5Ta5qHXko31skELQCeoNdXky+mZ4zXy6/TCZ+83P4prZ7pWuG0Czy7Fq2W44gpafkKkR3CODgKt7APeDwxVtxNpmmnLS3LlTgw+UZXHUhRWFdQBjjx5Uzp1MtER1vZgtu1vW7bbbcEJyI7qm1nuChw+tNYXYdckR75OtzigDKZC289VIzkfA59KsO0rkawsE0X22eyw5alJjtkkOlr81SgfmqzxHp61BftLX7RF2ROjpW4yw4FsTWk5Tw5BYHzT3jkePeaY2qxvG/YparZsQKcKgGnNqViuERAujvsEoD30qBU2T+qoZ4edfe5bQ4DyvY9Lsu3m5LHuNsIVuIPetXDA/+5rn/HSetGm0TjhXNR/R9tu1vt7hvs9cubJdLzgJG4zn8xHgPh3eMgqjWmSKUpQA8q6dmknO6M99KVDegN0d1NwdQKUomNBKUpHupA8q7ilKkHXdrwTbJa569+dbYUlf6T0dCz8SKUptoaO8K0W23nMCBFinGPyDKUfYK9qRgUpUbbBzXBBpSpBj5ljtM5wrm2yFIWfzno6Fn4kV3g2m328n2CDFjb3PsGUoz8BSlTtkHtAwa4UM9KUqCTGP6cskh0uv2i3uuE5K1xWySfMivdGisxWw1GabZbHJDaAkD0FKU229DSOr8KNJW0uTHZdW0SW1uNhRQT3Ejh6V993AAHDFKUDOoaSlxSwlIWoYKscSByGfWvBLsNnmOl2ZaoL7h5rdjIUfiRmlKlNjR64sONCa7KHHaYbByENICE/ACvoWwTkgE9+ONKU+xo7boxyrqEAKBwMilKgaO5rqUAqyQM4pSgG6O6nZpBJAGSMZxSlV2NHylRI8tksymGnmjzQ4gKSfQ8K8UbTtliuh6NaIDLqeS24raVD1ApSrbfoaRkwMUUkKBB60pQGLe03ZH1lb1mtziiclS4jZJ+Ir2xIMWE32cOMyw3nO402ED4AUpTbfQSR6RypSlAKUpQH/2Q=="/>
          <p:cNvSpPr>
            <a:spLocks noChangeAspect="1" noChangeArrowheads="1"/>
          </p:cNvSpPr>
          <p:nvPr/>
        </p:nvSpPr>
        <p:spPr bwMode="auto">
          <a:xfrm>
            <a:off x="155575" y="-258763"/>
            <a:ext cx="1438275" cy="542926"/>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64" name="AutoShape 10" descr="data:image/jpg;base64,/9j/4AAQSkZJRgABAQAAAQABAAD/2wBDAAkGBwgHBgkIBwgKCgkLDRYPDQwMDRsUFRAWIB0iIiAdHx8kKDQsJCYxJx8fLT0tMTU3Ojo6Iys/RD84QzQ5Ojf/2wBDAQoKCg0MDRoPDxo3JR8lNzc3Nzc3Nzc3Nzc3Nzc3Nzc3Nzc3Nzc3Nzc3Nzc3Nzc3Nzc3Nzc3Nzc3Nzc3Nzc3Nzf/wAARCAB3ATkDASIAAhEBAxEB/8QAHAABAAICAwEAAAAAAAAAAAAAAAYHBQgBAgQD/8QATxAAAQMDAQUFAwcHCAYLAAAAAQIDBAAFEQYHEiExQRNRYXGBFCKRFTI2obHB0SNCUmJ0dbMWFyUzgpTC4TRUcpKisiZDVWRzg5OVo/Dx/8QAGQEBAAMBAQAAAAAAAAAAAAAAAAECAwQF/8QAJREAAwACAgICAgIDAAAAAAAAAAECAxESIQQxMkETIjNRI2GR/9oADAMBAAIRAxEAPwC8aUpQClKUApSlAKUpQClKUApSlAKGuMisfeb5bLKx210msxkn5oWr3leQ5n0qUm3pAyFOFVvdNqbQyiy2t5/uelK7JHmE8VEfCotP11qqaVbs5qGk/mxWQMeqsmt58bLX+ijySvsvGvm5IYaGXHm0DvUoCtdZUu6Tf9Mutxezz35KgPgMV4VwG1nLqO0z1VlX25rVeE/tlfzSbHru9sR8+4xE+b6R99cC8WtRwLlDJ7g+j8apbRegW9RLMyW2mPamlEFxKU7zxHMJyOAHIq9ByJrm43q1Q5Xs+l7Nbo1tadSlya5ES+68kHC1p3s+7jOOpx3Vm/HXLjL2y/Ja2y8G5cZ4ZakMrHelYNfbNU3tDb0ZJtTcuwriKvC3UJZRb8BT2VAEKSnwPPGc4HHODkLTZE6Ksvy7qKdOdlHAZt7Upe4Fn5qCM+8e88gM88VR4VpPfb+ixanCmRVXaU19LlX99OpZ0SDDU1lhsN7qN7e5Fw8cgeWazFw2mWmJdjFYZfnRUpG/Ki4WlKifm4OM4HHIJ8qh4MietEcl/ZOqVibJqSz31vetk1t5QHvNHKXE+aDxHwrKgg8qzaa9knNKUqAKUpQClKUApSlAKUpQClKUApSlAKUpQClKUApSlAKUpQClKUArqVYrtUR2j3NyDZkxmFlDkxfZKUDghAGVYPQkYHrVoh3SlFarjLbMXqjWrzilwtPFI3SUuTlDeAPUNjqf1uQ8agi4ynZCpMha35KzlTzyipZ9a5S6EpSlOEpSMBI4ACue38a9rFhjFOkeRkz5bf8AR19lFPZR3Cu3b+NZe2WC9XSImVCiIUwsndUt4J3sHGQO7hWlXE90ZyslPow3so7q+kS1OXG4RbcyooXKc3SsfmIAypXoM4rP/wAj9R/6kz/eU/hUh0RpibbblJn3Vpttzsg0wlLgXgE5UfXCR6Vhl8jGobl9nRhw5fyLkujvryQ3ZdKtWi2YYMopiNJRw3G8e+R/ZGPWq3TCSlKUoAASMADoKn+tbFfLve2nokZtcVhns2t54JO8rio49Ej0rBnR+o8f6Ez/AHkfhWXi3jiN0+2aeSs1XqV0j67N7A1KvL91eaT2UE7jPDgXiPeV/ZBwPE18doE03XUhjJOY9tT2YA5F1Qyo+gwn499WBpm1rsuno8QJSuQEqccweCnFZJ4+fDPhUA/khqVS3HHIjKnHVqccPtI4qUcnpWWLJFZndPpejXMsk4lM+yOGICCCAfMZrn2ROMY4d3dUiOkNRjnCZ/vKfwqPh85PEcCRwORw4V6E3jv4vZ59Tmn5dHzMFBcS6N5DqDlDiDurSfAjjUy03reZb1Ij6hX7REJwJoHvt/8AiAcx+sPWoj2/jTtx38++q5MUZFqkWx5skPovhtxLiAtBCkkZCgcgiu9QLZbcnHI8m1uKKkRgFsZ/NQrOU+QPLuBqe14uSHFuWevjvnKoUpSqFxSlKAUpSgFKUoBSlKAUpSgFKUoBSlKAUpSgFKUoBSlKAVCdqMByRZ2pjKSr2RwqWMfmqGCfTAqbV0cbQ6hSHEhSVDBSRkEVbHbi1SKXPOXJrqXvGnbeNS/WmgpMFTk2yoU9FPvKZBypvy7xUAU6pJKVAhQPGvZjLORbk4fw69mQ7Ycia9Ld2mtIS21NktoSMBKH1gDyANYXtvGgeqz0/ZP4mjPM3W5OupQm4TSVcsSF/jVyxM2LTIXLdW4uMwXHVuLKiVYyeJ8eFVbsyt3ylfkOrTvNsflFZ8OX14+FS/axePYrQ1AbOHJKsq48kj/Pj/ZNcXkfvc40aY05TZXz19uLjri1T5QKlFRAkLAGT041ndDG4Xe/MJcmzFMMntXMyFkK3eQ59TioH23/AOCrm2W2v2SxmY4MOSVcPBI/zz8K2zuYxvRWYbtHbaZeF2+1sxo7y2nn15KkKKSEp8RyycfA1WfyzcMD+kJn94X+NezaNehctRvobVvMx/ySSDzxz+vNRftvE0wQpxpNE2ndbM58s3DGPlGZju9oX+NeTtgOVY7t/Gnb+NbJpeijxt+zI9t407bPI1jw9n5pzU00foibeFok3BCo8LORvD3nPIffSsswtsj8W/RJdk8B0Jl3JxJSlwBtGRjODk/dVh18IUZmHHRHjNhtpCQlKR0r0V4+W+dujtxxwlIUpSszQUpSgFKUoBSlKAUpSgFKUoBSnSozfrhqqHLX8kWSHOhhIIUqXuOE44jdIxz8alLbBJqVTytskxlxbb9hbQtJIUgvkFJ7iMc6y1r2g6ku8X2q2aQckMbxT2iJHDI58wK0eDIu2iqtMsulV45rDWaAT/Ih/Hg7vfUKwc7azeoD5Zm6cRHcH5jyloP1ioWG36HJFv0rCaPvS9Q6fi3NbaWlvbwU2kkhJSop4E+VZus2tPRYUpSgFKUoDj0qOag0XZr4SuTFDT5H9ez7qvXofWpJSpmnL2iGk/ZVcbZMG7s2ZE7t7eMlQA3XPAdRXh1xoJuK/Eb09DmOKdzvpSgrSnGMZVwAz492auKhrZeTkT22V4Igum4tv0JYyu7ym0SnfecSFZUe5KRzPX1JrHWaJaNfSZk+6OKVIDhQzFS4AWmhyPieeTyzU/m2yBOOZsKNIIGAXWkqP1isWrRunlLC02mO2sHIUzlsjyKSMVCyrtv2Rw/4VdE0DOmakdjMMSWra06R7Q+go90HoDzPl9lTbV2rbdpu0fJ1qdbVLDfZNpbIUGQBjJI6joOdZyTpK0ykbkhMxxH6K575HwK68Y2d6Xzk20nzfcP+KrvNNNc/ocGkUA46txalrJyo5wa497y862Ia0Nplkgos8c4/T3lfaaycWzWyGcxLdFYPe2wlJPqBWz8yfpE8TXeBYLzcSlMO3SnM8lJaIHxIx9dSy0bLL1KKVXF5qG3zKd7fV8B+NXUkY6V2rKvLt+uhwIlp/QVlsxS52HtUhP8A1j4yAe8J5D66lgGOVc0rnqqp7bLJJHFc0rqtSUJKlEAAZJPQVUk7UrB23V1gulwVAgXNh6SM4QnPvY57pIwr0JrNjlUtNewns5pSlQBSlKAUpSgFK806axBYL0lzcRvBI90kqUTgAAcST3CvLb71FmvJYSHGnVJKkIdSBvgc90gkHGRkZyMjI41OmDJ0pSoArg8q5rg8qA1u2lMpY1xeEJ4AvBX+8hKj9Zq39kaR/ISAcDJW6Tw676qqbat9PLr/AOV/CRVtbI/oHA/23f4iq7c38Msyj5MmBA7hWL1FY4l/tb0Gc2lSVpO4vHFpXRQ7iPrr5ayvCrDpq43NoNl6OyVNhwZSV8kg4I6kVkrc8uTb4r7mN91lC1Y5ZIBOK41tfsae+iH7IEusaVciPjDkWa8yoHoQRn6yanNeOVLiW6O5IlvNR2Ue8tayEgeZ7/tqN/ziWd91Tdri3O5lJwpcKIpaB/aOBUtVTbSHSJhSogxtFsXtKY1wE22PK5JnRlNg+vKpUw+2+0l1laHELGUrQoKSR4Ec6hy17Q2fWlcCuq1hAKlEBI4kk8qgk7ZpmojcNo+m4kj2ZmS7Ofzjs4TRdye7I4H0rzHadZWXEouEO6wN75pkw1JBqyx3/RG0TiuKwUrVtmjWlq6+0qfguK3Q7GaU6AcE8d0ZTy646Vi1bTtJJRvfKZPgGV5+yoUU/obRMaV5bXcI11t7E+Esrjvo321FJBI8jXlv1+g2COiTcS8llSt3eaZU5unGeO6DgcOZqNN9EmUpUOVtP0mEgi4rVnolhZP2VJrVcY92t7E+EpSo76d9tSkkEjyqXNLtojZ66V5506Nb4jkqc+2xHbGVuOKwEios3tEtsneXAtt4mRknBkMQlFB8j19KKXXpDZMhSonF2iacl+zIjS1rfkSEx0xy2UuBSjjiDyA61np92gW1G9cJkeMN3e/KuhJI8AeJo5a60NnupUUj7QtPS7xGtcKUqS++vcStps7gOOqjXu1Fqyz6cQk3SUEOLGUMoG84rySOnjU8a3rQ2jO1jdRQnblY58GOvs3pEdbaF9xIwKjFr2p6cuE1EUrkxlOK3ULfawgnkMkE49ak1zvlqtQ/pKfHjHGd1xwBR9OdHNS+0NplKaQ0PqRvVUJUmA9EbiSEuOPr+bhJ5JOeOeXDv41fo5VDVbStMqnMw4sp2U686lpJZZUU5UQOJOB1rPX6/wBu07BMy6yEstA7qRzUtWM7qR1NXy1dtbREpL0d79e4dig+1zivcLiGkpQAVKUo4AAJHifIGsjmtc9W6yf1RfI0h3LFvjvJLLO9ndG8MqV3q+z6zcn84ekAD/T8P4n8KXhqZTCrbJTXGa+bLyHmkPNKCm1pCkqHIg8Qa8l1vNvs8b2m5y2ozXRTisZPcBzPpWSTLGQpUNa2hwJQLlvtN7mMDm8zBUUehPP0r12fXmn7tJ9kalLjy97d9nltlpZPdx6+FW4URs9Wp4bz7TLzDZd7HtN5scThaFI3gOpGeXMgqAycA4HSdocjSo6GmllppTTjj7kZTOChkt7oBSnJJJ445Zyc4qcEZzXITyor0tEnalKVUCuDyrmuDyoDXTar9PLp4lr+EipVojXDlj0nGiI09dJgbLhD7LR7JWVk8FY8ai21U417dPNr+EirY2ScdBwP9t3+Iqu7I0sM7MZ+TKo13rq5amQIjzKYURv3/ZhklShyKyccug++ry+UI9o0w1Olq3Y8eIhazjJwEjl41G9renY9z0xLnoYBnQmy62tI95SB85J6kY+sCsTtXlOtbPrQwgqSJDjKV+QbKuPqBWT42pSWiy3O9kPE65bStYxYkt5bURThKWWz7rLQ4kjvVjhnvI8qve2wItuiNxITKGWG0gIQgYA/z+uqa2GMJc1LOePNqJgf2l/5VeFR5HVcV6RMetmK1FY4N/tjsK4NBbaxwXj3mzjgpJ6EVSmmdSXDQWon7VMWp2A0+puQyMkJwfnoHQ4wcdR41f5rXva8ylrXMxQAHassuHz3d3/DU+P+zcP0RfXZsAw8h5hDrKkrbWkKQpJ4KB4gj41Rm0nWcu/XRyz2pahAQ52WEHBkrzjj+rngB6mpbpm9PsbHn5m8e2iR3mm1ZycgkJ/5h8KrHQLCH9Z2ZpYBR7SFEHrjJ+6rYcanlT+iKrei9dF6Uh6ZtbbLbaVTFpBkSCPeWrqAeiR0Fd9b6ab1PYHoBWlD4IWw6vJCFjl6EZB8+8VIBXJ5Vzc3y5fZpog+zHSc/TECa3c321uSXEqDTKipKQARnPDifuFVptchR4OtHExW0tJeYbdUlIwN47wJA6Z3RWwPCqG20/TRH7I19q66PHp1l7KZF+pa2zj6D2b9mH2mpGUgjB4g8xUc2cfQezfsw+01JK57+TLr0a97V4UeDrWQmMyhpLrTbpSkYBUQcnHjirf2cj/oNZf2VP31VG2X6bn9la/xVbGzn6DWX9lT99dGX+KSk/JlfbdLq+Z8C0pWpMdLXbqRyC1ElI88AH41Z2lpcGZp6A7a1IMXsUhCUcAnAwQR0IOaie1jSMm/xWbjbElybESUqaB4uoPHCf1geIHXJ64qobLfbvpyYpdvkvRlhWHWlD3VY6KQef21M41lxpT7RDfGuy2dZ6UxrKxXy2xVkLmtpmBpsnGCCHCB5YJ8qml10/aL1hV1t0aSsIKEuOtgqSD0CuY491Q/Rm0+HenmoN3bTCmrwlCwfyTiu7J+aT3Hn39KsNI4VjbudKvoutM1eS4nTuqi6lJcTbZpwM8VBCjwz5Cr60hp9EWMLtc0JkXqcntZL6xvFOeIbT3JSMDA7vhROpEhesLkg8Qq4qB/362baSEtpSOQGK28mukymNdsgeptmMK935NzalGIhZBkMobH5QjqD0JGM/GpNdNMWS7lSrja4r7pQEdspsdoE9AFc+FZnA7qGuZ3T136NNI1dsjYb1RAa6N3BpIzx4B0AVs5Jix5SQmSw06kHIDiAoA+tazWz6Yxv3mj+KK2f610eS+5ZTGav3RCE6tloShIQLksBIHDHanhjurZL5IthB/o6H/6CfwrW66/TGZ+81/xjWz3Snkt6kjGvZjb/doun7NIuEoYajoyEJ4bx5JSPEnAql9Mol7RNcJevii7GaSXnGQTuIQDhLYHQEkceZwak+3eapu32uClRCXnVurHQ7owPrVUc2T6Xiah+UXJkiYyWNxCTFkFonOSckc6Y5U4nbFNuki9GW0NNpbaQEISMJSkYCR3AVV23G0Rvk6Jd0ISiSl4MrUkYLiSDjPfgj6zUg/m2tP/AGlfP/cV18pGy2xSQBJl3d4J+aHZql48sjhWWOpmt7LtbWjzbH9TSL1anoE9wuyYO7uuKOSts8snqQQRnuxVhCozpbRVq0tKkSLYqSVvoCFh13eGAc8OAqTVXI5dNyTKaXZzSlKoSK4J4VzUcv2tLBY3nYtxnhEltIUWEoUpeDxHIffUpN9IFK7Ulb2vLse5Taf/AIkVbOyFe9oWEP0Vuj/jP41R+op6r3fZ1zDa0pkvKWlBHzU9AfHAFWDst1tarJZ12u9OqjFLynGnVIJQoKxw4cjmu7NLeJIxj5Fx1BtsFrXcdHuOspKlwnUvkDqkZCvgDn0qV2e72+9Q/a7XKRJjlZQHEA4yOY4163EJcQpK0hSVDBSRkEVxTTmkzVra0UZsSlhjVj0dSgkSYigkd5SoHHwJq9apbUuiLrpO+N37S7a5EVlztQykFS2eeUkDipBBIyOOD61PNP6/0/d2EqcnNQpQ4OxpSwhSFdRk8DW2f93zkrHXRLVVrttWlIk64uBbUFBlLbXDoUpBP1qI9KtfU+0KzWuKtuBKZuNwWN1iPGV2m8o8skdPrqHaH2ez7nc/l3VLakJU4XvZnR77yyc5WOic8cczwzwzmcH+Pd0Ra30SG06ceb2RO2zs1CU/Ccd3Dz31e8B9lVJoyaiDqy0y3eDaZKN7wB4ffWzeDgDFUntG2eS4c166WNhb8J1RW6w0MqZUeeAOJT5cR8KnDkT5TX2KnWmi7hypVXaL2oQVQ24Wo1rjy2EhJkbpUlwDkVAcUq5Z4Y+wSKdtG03HQBFmLnSFf1ceI2pa1H4Vg8dJ6LKkyXHkaofbTka0Sf8AubX/ADLq0dJr1HOmSrnfEphRHkhMa24BU0AfnKV+ke77MColtq03JliLe4bCnQy2WZIQklSU5JSrA6Akg+da4GpydkX3JMNmygrQ1mI/1cD4EipLVP7LdeW23Wj5IvT/ALOGVqUw8oFSSlRyUkjkQSfj4VMH9asXEqiaSaVdZqhgOJQUx2f1nFnoO4cTWdw1TJl9FW7XpCH9cSEoUFdiy02rHeBkj/iq3dnX0Gs37Kn76qDaZpxWn5cF519Uh+Y0pciQvgHHwolR8BhScDuFTDZxqu4Js0G0t6dnyQyoNCU0N1oNlXziVY5A9M8q6Mi3iSkpL/Zlgs3mK9fZFlAWmWwwmQcp91SFEjh34PPzFeDUujLLqRJVOihMnHuyWvdcHmevrmoLrKXc7XtPRc7TEfmezwUKkNtJJy0SQQcemPEZ6GpzbNa6duMZL7V2iNcMqbfdS2tB7iCedYOanVSXT30yjNa6UlaUuSWJCw8w8CpiQBu7wB4gjoRw+o1e2gp71y0fa5clRU8pndWo81FJKcnxO7mq+1/NGvbvb7Ppge1iMpS3pKQeyQVcOKu4cfPkKnCrtYtC2eDbJ85DXYsANIwSt3HMgDvOfjWmWncJP2VlaplF6g+mlw/eSv4lbOJ5DyrVm6S1TL3LuTTah2slT6EqHLKsgGtg9Oa0sV+UwxCmp9scST7MtJC04HHhVvIl6REfZJa4PSuawGpNXWbTp7O4zEokFvtEMAErWOmAPEVypNvSNTX+1/TKL+9EfxhWzxrVWNJUxd2rgWVENyQ/ugdy97FbHae1XZtQ5Ta5qHXko31skELQCeoNdXky+mZ4zXy6/TCZ+83P4prZ7pWuG0Czy7Fq2W44gpafkKkR3CODgKt7APeDwxVtxNpmmnLS3LlTgw+UZXHUhRWFdQBjjx5Uzp1MtER1vZgtu1vW7bbbcEJyI7qm1nuChw+tNYXYdckR75OtzigDKZC289VIzkfA59KsO0rkawsE0X22eyw5alJjtkkOlr81SgfmqzxHp61BftLX7RF2ROjpW4yw4FsTWk5Tw5BYHzT3jkePeaY2qxvG/YparZsQKcKgGnNqViuERAujvsEoD30qBU2T+qoZ4edfe5bQ4DyvY9Lsu3m5LHuNsIVuIPetXDA/+5rn/HSetGm0TjhXNR/R9tu1vt7hvs9cubJdLzgJG4zn8xHgPh3eMgqjWmSKUpQA8q6dmknO6M99KVDegN0d1NwdQKUomNBKUpHupA8q7ilKkHXdrwTbJa569+dbYUlf6T0dCz8SKUptoaO8K0W23nMCBFinGPyDKUfYK9qRgUpUbbBzXBBpSpBj5ljtM5wrm2yFIWfzno6Fn4kV3g2m328n2CDFjb3PsGUoz8BSlTtkHtAwa4UM9KUqCTGP6cskh0uv2i3uuE5K1xWySfMivdGisxWw1GabZbHJDaAkD0FKU229DSOr8KNJW0uTHZdW0SW1uNhRQT3Ejh6V993AAHDFKUDOoaSlxSwlIWoYKscSByGfWvBLsNnmOl2ZaoL7h5rdjIUfiRmlKlNjR64sONCa7KHHaYbByENICE/ACvoWwTkgE9+ONKU+xo7boxyrqEAKBwMilKgaO5rqUAqyQM4pSgG6O6nZpBJAGSMZxSlV2NHylRI8tksymGnmjzQ4gKSfQ8K8UbTtliuh6NaIDLqeS24raVD1ApSrbfoaRkwMUUkKBB60pQGLe03ZH1lb1mtziiclS4jZJ+Ir2xIMWE32cOMyw3nO402ED4AUpTbfQSR6RypSlAKUpQH/2Q=="/>
          <p:cNvSpPr>
            <a:spLocks noChangeAspect="1" noChangeArrowheads="1"/>
          </p:cNvSpPr>
          <p:nvPr/>
        </p:nvSpPr>
        <p:spPr bwMode="auto">
          <a:xfrm>
            <a:off x="155575" y="-258763"/>
            <a:ext cx="1438275" cy="542926"/>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65" name="AutoShape 12" descr="data:image/jpg;base64,/9j/4AAQSkZJRgABAQAAAQABAAD/2wBDAAkGBwgHBgkIBwgKCgkLDRYPDQwMDRsUFRAWIB0iIiAdHx8kKDQsJCYxJx8fLT0tMTU3Ojo6Iys/RD84QzQ5Ojf/2wBDAQoKCg0MDRoPDxo3JR8lNzc3Nzc3Nzc3Nzc3Nzc3Nzc3Nzc3Nzc3Nzc3Nzc3Nzc3Nzc3Nzc3Nzc3Nzc3Nzc3Nzf/wAARCAB3ATkDASIAAhEBAxEB/8QAHAABAAICAwEAAAAAAAAAAAAAAAYHBQgBAgQD/8QATxAAAQMDAQUFAwcHCAYLAAAAAQIDBAAFEQYHEiExQRNRYXGBFCKRFTI2obHB0SNCUmJ0dbMWFyUzgpTC4TRUcpKisiZDVWRzg5OVo/Dx/8QAGQEBAAMBAQAAAAAAAAAAAAAAAAECAwQF/8QAJREAAwACAgICAgIDAAAAAAAAAAECAxESIQQxMkETIjNRI2GR/9oADAMBAAIRAxEAPwC8aUpQClKUApSlAKUpQClKUApSlAKGuMisfeb5bLKx210msxkn5oWr3leQ5n0qUm3pAyFOFVvdNqbQyiy2t5/uelK7JHmE8VEfCotP11qqaVbs5qGk/mxWQMeqsmt58bLX+ijySvsvGvm5IYaGXHm0DvUoCtdZUu6Tf9Mutxezz35KgPgMV4VwG1nLqO0z1VlX25rVeE/tlfzSbHru9sR8+4xE+b6R99cC8WtRwLlDJ7g+j8apbRegW9RLMyW2mPamlEFxKU7zxHMJyOAHIq9ByJrm43q1Q5Xs+l7Nbo1tadSlya5ES+68kHC1p3s+7jOOpx3Vm/HXLjL2y/Ja2y8G5cZ4ZakMrHelYNfbNU3tDb0ZJtTcuwriKvC3UJZRb8BT2VAEKSnwPPGc4HHODkLTZE6Ksvy7qKdOdlHAZt7Upe4Fn5qCM+8e88gM88VR4VpPfb+ixanCmRVXaU19LlX99OpZ0SDDU1lhsN7qN7e5Fw8cgeWazFw2mWmJdjFYZfnRUpG/Ki4WlKifm4OM4HHIJ8qh4MietEcl/ZOqVibJqSz31vetk1t5QHvNHKXE+aDxHwrKgg8qzaa9knNKUqAKUpQClKUApSlAKUpQClKUApSlAKUpQClKUApSlAKUpQClKUArqVYrtUR2j3NyDZkxmFlDkxfZKUDghAGVYPQkYHrVoh3SlFarjLbMXqjWrzilwtPFI3SUuTlDeAPUNjqf1uQ8agi4ynZCpMha35KzlTzyipZ9a5S6EpSlOEpSMBI4ACue38a9rFhjFOkeRkz5bf8AR19lFPZR3Cu3b+NZe2WC9XSImVCiIUwsndUt4J3sHGQO7hWlXE90ZyslPow3so7q+kS1OXG4RbcyooXKc3SsfmIAypXoM4rP/wAj9R/6kz/eU/hUh0RpibbblJn3Vpttzsg0wlLgXgE5UfXCR6Vhl8jGobl9nRhw5fyLkujvryQ3ZdKtWi2YYMopiNJRw3G8e+R/ZGPWq3TCSlKUoAASMADoKn+tbFfLve2nokZtcVhns2t54JO8rio49Ej0rBnR+o8f6Ez/AHkfhWXi3jiN0+2aeSs1XqV0j67N7A1KvL91eaT2UE7jPDgXiPeV/ZBwPE18doE03XUhjJOY9tT2YA5F1Qyo+gwn499WBpm1rsuno8QJSuQEqccweCnFZJ4+fDPhUA/khqVS3HHIjKnHVqccPtI4qUcnpWWLJFZndPpejXMsk4lM+yOGICCCAfMZrn2ROMY4d3dUiOkNRjnCZ/vKfwqPh85PEcCRwORw4V6E3jv4vZ59Tmn5dHzMFBcS6N5DqDlDiDurSfAjjUy03reZb1Ij6hX7REJwJoHvt/8AiAcx+sPWoj2/jTtx38++q5MUZFqkWx5skPovhtxLiAtBCkkZCgcgiu9QLZbcnHI8m1uKKkRgFsZ/NQrOU+QPLuBqe14uSHFuWevjvnKoUpSqFxSlKAUpSgFKUoBSlKAUpSgFKUoBSlKAUpSgFKUoBSlKAVCdqMByRZ2pjKSr2RwqWMfmqGCfTAqbV0cbQ6hSHEhSVDBSRkEVbHbi1SKXPOXJrqXvGnbeNS/WmgpMFTk2yoU9FPvKZBypvy7xUAU6pJKVAhQPGvZjLORbk4fw69mQ7Ycia9Ld2mtIS21NktoSMBKH1gDyANYXtvGgeqz0/ZP4mjPM3W5OupQm4TSVcsSF/jVyxM2LTIXLdW4uMwXHVuLKiVYyeJ8eFVbsyt3ylfkOrTvNsflFZ8OX14+FS/axePYrQ1AbOHJKsq48kj/Pj/ZNcXkfvc40aY05TZXz19uLjri1T5QKlFRAkLAGT041ndDG4Xe/MJcmzFMMntXMyFkK3eQ59TioH23/AOCrm2W2v2SxmY4MOSVcPBI/zz8K2zuYxvRWYbtHbaZeF2+1sxo7y2nn15KkKKSEp8RyycfA1WfyzcMD+kJn94X+NezaNehctRvobVvMx/ySSDzxz+vNRftvE0wQpxpNE2ndbM58s3DGPlGZju9oX+NeTtgOVY7t/Gnb+NbJpeijxt+zI9t407bPI1jw9n5pzU00foibeFok3BCo8LORvD3nPIffSsswtsj8W/RJdk8B0Jl3JxJSlwBtGRjODk/dVh18IUZmHHRHjNhtpCQlKR0r0V4+W+dujtxxwlIUpSszQUpSgFKUoBSlKAUpSgFKUoBSnSozfrhqqHLX8kWSHOhhIIUqXuOE44jdIxz8alLbBJqVTytskxlxbb9hbQtJIUgvkFJ7iMc6y1r2g6ku8X2q2aQckMbxT2iJHDI58wK0eDIu2iqtMsulV45rDWaAT/Ih/Hg7vfUKwc7azeoD5Zm6cRHcH5jyloP1ioWG36HJFv0rCaPvS9Q6fi3NbaWlvbwU2kkhJSop4E+VZus2tPRYUpSgFKUoDj0qOag0XZr4SuTFDT5H9ez7qvXofWpJSpmnL2iGk/ZVcbZMG7s2ZE7t7eMlQA3XPAdRXh1xoJuK/Eb09DmOKdzvpSgrSnGMZVwAz492auKhrZeTkT22V4Igum4tv0JYyu7ym0SnfecSFZUe5KRzPX1JrHWaJaNfSZk+6OKVIDhQzFS4AWmhyPieeTyzU/m2yBOOZsKNIIGAXWkqP1isWrRunlLC02mO2sHIUzlsjyKSMVCyrtv2Rw/4VdE0DOmakdjMMSWra06R7Q+go90HoDzPl9lTbV2rbdpu0fJ1qdbVLDfZNpbIUGQBjJI6joOdZyTpK0ykbkhMxxH6K575HwK68Y2d6Xzk20nzfcP+KrvNNNc/ocGkUA46txalrJyo5wa497y862Ia0Nplkgos8c4/T3lfaaycWzWyGcxLdFYPe2wlJPqBWz8yfpE8TXeBYLzcSlMO3SnM8lJaIHxIx9dSy0bLL1KKVXF5qG3zKd7fV8B+NXUkY6V2rKvLt+uhwIlp/QVlsxS52HtUhP8A1j4yAe8J5D66lgGOVc0rnqqp7bLJJHFc0rqtSUJKlEAAZJPQVUk7UrB23V1gulwVAgXNh6SM4QnPvY57pIwr0JrNjlUtNewns5pSlQBSlKAUpSgFK806axBYL0lzcRvBI90kqUTgAAcST3CvLb71FmvJYSHGnVJKkIdSBvgc90gkHGRkZyMjI41OmDJ0pSoArg8q5rg8qA1u2lMpY1xeEJ4AvBX+8hKj9Zq39kaR/ISAcDJW6Tw676qqbat9PLr/AOV/CRVtbI/oHA/23f4iq7c38Msyj5MmBA7hWL1FY4l/tb0Gc2lSVpO4vHFpXRQ7iPrr5ayvCrDpq43NoNl6OyVNhwZSV8kg4I6kVkrc8uTb4r7mN91lC1Y5ZIBOK41tfsae+iH7IEusaVciPjDkWa8yoHoQRn6yanNeOVLiW6O5IlvNR2Ue8tayEgeZ7/tqN/ziWd91Tdri3O5lJwpcKIpaB/aOBUtVTbSHSJhSogxtFsXtKY1wE22PK5JnRlNg+vKpUw+2+0l1laHELGUrQoKSR4Ec6hy17Q2fWlcCuq1hAKlEBI4kk8qgk7ZpmojcNo+m4kj2ZmS7Ofzjs4TRdye7I4H0rzHadZWXEouEO6wN75pkw1JBqyx3/RG0TiuKwUrVtmjWlq6+0qfguK3Q7GaU6AcE8d0ZTy646Vi1bTtJJRvfKZPgGV5+yoUU/obRMaV5bXcI11t7E+Esrjvo321FJBI8jXlv1+g2COiTcS8llSt3eaZU5unGeO6DgcOZqNN9EmUpUOVtP0mEgi4rVnolhZP2VJrVcY92t7E+EpSo76d9tSkkEjyqXNLtojZ66V5506Nb4jkqc+2xHbGVuOKwEios3tEtsneXAtt4mRknBkMQlFB8j19KKXXpDZMhSonF2iacl+zIjS1rfkSEx0xy2UuBSjjiDyA61np92gW1G9cJkeMN3e/KuhJI8AeJo5a60NnupUUj7QtPS7xGtcKUqS++vcStps7gOOqjXu1Fqyz6cQk3SUEOLGUMoG84rySOnjU8a3rQ2jO1jdRQnblY58GOvs3pEdbaF9xIwKjFr2p6cuE1EUrkxlOK3ULfawgnkMkE49ak1zvlqtQ/pKfHjHGd1xwBR9OdHNS+0NplKaQ0PqRvVUJUmA9EbiSEuOPr+bhJ5JOeOeXDv41fo5VDVbStMqnMw4sp2U686lpJZZUU5UQOJOB1rPX6/wBu07BMy6yEstA7qRzUtWM7qR1NXy1dtbREpL0d79e4dig+1zivcLiGkpQAVKUo4AAJHifIGsjmtc9W6yf1RfI0h3LFvjvJLLO9ndG8MqV3q+z6zcn84ekAD/T8P4n8KXhqZTCrbJTXGa+bLyHmkPNKCm1pCkqHIg8Qa8l1vNvs8b2m5y2ozXRTisZPcBzPpWSTLGQpUNa2hwJQLlvtN7mMDm8zBUUehPP0r12fXmn7tJ9kalLjy97d9nltlpZPdx6+FW4URs9Wp4bz7TLzDZd7HtN5scThaFI3gOpGeXMgqAycA4HSdocjSo6GmllppTTjj7kZTOChkt7oBSnJJJ445Zyc4qcEZzXITyor0tEnalKVUCuDyrmuDyoDXTar9PLp4lr+EipVojXDlj0nGiI09dJgbLhD7LR7JWVk8FY8ai21U417dPNr+EirY2ScdBwP9t3+Iqu7I0sM7MZ+TKo13rq5amQIjzKYURv3/ZhklShyKyccug++ry+UI9o0w1Olq3Y8eIhazjJwEjl41G9renY9z0xLnoYBnQmy62tI95SB85J6kY+sCsTtXlOtbPrQwgqSJDjKV+QbKuPqBWT42pSWiy3O9kPE65bStYxYkt5bURThKWWz7rLQ4kjvVjhnvI8qve2wItuiNxITKGWG0gIQgYA/z+uqa2GMJc1LOePNqJgf2l/5VeFR5HVcV6RMetmK1FY4N/tjsK4NBbaxwXj3mzjgpJ6EVSmmdSXDQWon7VMWp2A0+puQyMkJwfnoHQ4wcdR41f5rXva8ylrXMxQAHassuHz3d3/DU+P+zcP0RfXZsAw8h5hDrKkrbWkKQpJ4KB4gj41Rm0nWcu/XRyz2pahAQ52WEHBkrzjj+rngB6mpbpm9PsbHn5m8e2iR3mm1ZycgkJ/5h8KrHQLCH9Z2ZpYBR7SFEHrjJ+6rYcanlT+iKrei9dF6Uh6ZtbbLbaVTFpBkSCPeWrqAeiR0Fd9b6ab1PYHoBWlD4IWw6vJCFjl6EZB8+8VIBXJ5Vzc3y5fZpog+zHSc/TECa3c321uSXEqDTKipKQARnPDifuFVptchR4OtHExW0tJeYbdUlIwN47wJA6Z3RWwPCqG20/TRH7I19q66PHp1l7KZF+pa2zj6D2b9mH2mpGUgjB4g8xUc2cfQezfsw+01JK57+TLr0a97V4UeDrWQmMyhpLrTbpSkYBUQcnHjirf2cj/oNZf2VP31VG2X6bn9la/xVbGzn6DWX9lT99dGX+KSk/JlfbdLq+Z8C0pWpMdLXbqRyC1ElI88AH41Z2lpcGZp6A7a1IMXsUhCUcAnAwQR0IOaie1jSMm/xWbjbElybESUqaB4uoPHCf1geIHXJ64qobLfbvpyYpdvkvRlhWHWlD3VY6KQef21M41lxpT7RDfGuy2dZ6UxrKxXy2xVkLmtpmBpsnGCCHCB5YJ8qml10/aL1hV1t0aSsIKEuOtgqSD0CuY491Q/Rm0+HenmoN3bTCmrwlCwfyTiu7J+aT3Hn39KsNI4VjbudKvoutM1eS4nTuqi6lJcTbZpwM8VBCjwz5Cr60hp9EWMLtc0JkXqcntZL6xvFOeIbT3JSMDA7vhROpEhesLkg8Qq4qB/362baSEtpSOQGK28mukymNdsgeptmMK935NzalGIhZBkMobH5QjqD0JGM/GpNdNMWS7lSrja4r7pQEdspsdoE9AFc+FZnA7qGuZ3T136NNI1dsjYb1RAa6N3BpIzx4B0AVs5Jix5SQmSw06kHIDiAoA+tazWz6Yxv3mj+KK2f610eS+5ZTGav3RCE6tloShIQLksBIHDHanhjurZL5IthB/o6H/6CfwrW66/TGZ+81/xjWz3Snkt6kjGvZjb/doun7NIuEoYajoyEJ4bx5JSPEnAql9Mol7RNcJevii7GaSXnGQTuIQDhLYHQEkceZwak+3eapu32uClRCXnVurHQ7owPrVUc2T6Xiah+UXJkiYyWNxCTFkFonOSckc6Y5U4nbFNuki9GW0NNpbaQEISMJSkYCR3AVV23G0Rvk6Jd0ISiSl4MrUkYLiSDjPfgj6zUg/m2tP/AGlfP/cV18pGy2xSQBJl3d4J+aHZql48sjhWWOpmt7LtbWjzbH9TSL1anoE9wuyYO7uuKOSts8snqQQRnuxVhCozpbRVq0tKkSLYqSVvoCFh13eGAc8OAqTVXI5dNyTKaXZzSlKoSK4J4VzUcv2tLBY3nYtxnhEltIUWEoUpeDxHIffUpN9IFK7Ulb2vLse5Taf/AIkVbOyFe9oWEP0Vuj/jP41R+op6r3fZ1zDa0pkvKWlBHzU9AfHAFWDst1tarJZ12u9OqjFLynGnVIJQoKxw4cjmu7NLeJIxj5Fx1BtsFrXcdHuOspKlwnUvkDqkZCvgDn0qV2e72+9Q/a7XKRJjlZQHEA4yOY4163EJcQpK0hSVDBSRkEVxTTmkzVra0UZsSlhjVj0dSgkSYigkd5SoHHwJq9apbUuiLrpO+N37S7a5EVlztQykFS2eeUkDipBBIyOOD61PNP6/0/d2EqcnNQpQ4OxpSwhSFdRk8DW2f93zkrHXRLVVrttWlIk64uBbUFBlLbXDoUpBP1qI9KtfU+0KzWuKtuBKZuNwWN1iPGV2m8o8skdPrqHaH2ez7nc/l3VLakJU4XvZnR77yyc5WOic8cczwzwzmcH+Pd0Ra30SG06ceb2RO2zs1CU/Ccd3Dz31e8B9lVJoyaiDqy0y3eDaZKN7wB4ffWzeDgDFUntG2eS4c166WNhb8J1RW6w0MqZUeeAOJT5cR8KnDkT5TX2KnWmi7hypVXaL2oQVQ24Wo1rjy2EhJkbpUlwDkVAcUq5Z4Y+wSKdtG03HQBFmLnSFf1ceI2pa1H4Vg8dJ6LKkyXHkaofbTka0Sf8AubX/ADLq0dJr1HOmSrnfEphRHkhMa24BU0AfnKV+ke77MColtq03JliLe4bCnQy2WZIQklSU5JSrA6Akg+da4GpydkX3JMNmygrQ1mI/1cD4EipLVP7LdeW23Wj5IvT/ALOGVqUw8oFSSlRyUkjkQSfj4VMH9asXEqiaSaVdZqhgOJQUx2f1nFnoO4cTWdw1TJl9FW7XpCH9cSEoUFdiy02rHeBkj/iq3dnX0Gs37Kn76qDaZpxWn5cF519Uh+Y0pciQvgHHwolR8BhScDuFTDZxqu4Js0G0t6dnyQyoNCU0N1oNlXziVY5A9M8q6Mi3iSkpL/Zlgs3mK9fZFlAWmWwwmQcp91SFEjh34PPzFeDUujLLqRJVOihMnHuyWvdcHmevrmoLrKXc7XtPRc7TEfmezwUKkNtJJy0SQQcemPEZ6GpzbNa6duMZL7V2iNcMqbfdS2tB7iCedYOanVSXT30yjNa6UlaUuSWJCw8w8CpiQBu7wB4gjoRw+o1e2gp71y0fa5clRU8pndWo81FJKcnxO7mq+1/NGvbvb7Ppge1iMpS3pKQeyQVcOKu4cfPkKnCrtYtC2eDbJ85DXYsANIwSt3HMgDvOfjWmWncJP2VlaplF6g+mlw/eSv4lbOJ5DyrVm6S1TL3LuTTah2slT6EqHLKsgGtg9Oa0sV+UwxCmp9scST7MtJC04HHhVvIl6REfZJa4PSuawGpNXWbTp7O4zEokFvtEMAErWOmAPEVypNvSNTX+1/TKL+9EfxhWzxrVWNJUxd2rgWVENyQ/ugdy97FbHae1XZtQ5Ta5qHXko31skELQCeoNdXky+mZ4zXy6/TCZ+83P4prZ7pWuG0Czy7Fq2W44gpafkKkR3CODgKt7APeDwxVtxNpmmnLS3LlTgw+UZXHUhRWFdQBjjx5Uzp1MtER1vZgtu1vW7bbbcEJyI7qm1nuChw+tNYXYdckR75OtzigDKZC289VIzkfA59KsO0rkawsE0X22eyw5alJjtkkOlr81SgfmqzxHp61BftLX7RF2ROjpW4yw4FsTWk5Tw5BYHzT3jkePeaY2qxvG/YparZsQKcKgGnNqViuERAujvsEoD30qBU2T+qoZ4edfe5bQ4DyvY9Lsu3m5LHuNsIVuIPetXDA/+5rn/HSetGm0TjhXNR/R9tu1vt7hvs9cubJdLzgJG4zn8xHgPh3eMgqjWmSKUpQA8q6dmknO6M99KVDegN0d1NwdQKUomNBKUpHupA8q7ilKkHXdrwTbJa569+dbYUlf6T0dCz8SKUptoaO8K0W23nMCBFinGPyDKUfYK9qRgUpUbbBzXBBpSpBj5ljtM5wrm2yFIWfzno6Fn4kV3g2m328n2CDFjb3PsGUoz8BSlTtkHtAwa4UM9KUqCTGP6cskh0uv2i3uuE5K1xWySfMivdGisxWw1GabZbHJDaAkD0FKU229DSOr8KNJW0uTHZdW0SW1uNhRQT3Ejh6V993AAHDFKUDOoaSlxSwlIWoYKscSByGfWvBLsNnmOl2ZaoL7h5rdjIUfiRmlKlNjR64sONCa7KHHaYbByENICE/ACvoWwTkgE9+ONKU+xo7boxyrqEAKBwMilKgaO5rqUAqyQM4pSgG6O6nZpBJAGSMZxSlV2NHylRI8tksymGnmjzQ4gKSfQ8K8UbTtliuh6NaIDLqeS24raVD1ApSrbfoaRkwMUUkKBB60pQGLe03ZH1lb1mtziiclS4jZJ+Ir2xIMWE32cOMyw3nO402ED4AUpTbfQSR6RypSlAKUpQH/2Q=="/>
          <p:cNvSpPr>
            <a:spLocks noChangeAspect="1" noChangeArrowheads="1"/>
          </p:cNvSpPr>
          <p:nvPr/>
        </p:nvSpPr>
        <p:spPr bwMode="auto">
          <a:xfrm>
            <a:off x="155575" y="-258763"/>
            <a:ext cx="1438275" cy="542926"/>
          </a:xfrm>
          <a:prstGeom prst="rect">
            <a:avLst/>
          </a:prstGeom>
          <a:noFill/>
          <a:ln w="9525">
            <a:noFill/>
            <a:miter lim="800000"/>
            <a:headEnd/>
            <a:tailEnd/>
          </a:ln>
        </p:spPr>
        <p:txBody>
          <a:bodyPr/>
          <a:lstStyle/>
          <a:p>
            <a:pPr eaLnBrk="0" hangingPunct="0"/>
            <a:endParaRPr lang="en-US">
              <a:ea typeface="MS PGothic" pitchFamily="34" charset="-128"/>
            </a:endParaRPr>
          </a:p>
        </p:txBody>
      </p:sp>
      <p:pic>
        <p:nvPicPr>
          <p:cNvPr id="10266" name="Picture 38" descr="To ASL Group Website Home">
            <a:hlinkClick r:id="rId20"/>
          </p:cNvPr>
          <p:cNvPicPr>
            <a:picLocks noChangeAspect="1" noChangeArrowheads="1"/>
          </p:cNvPicPr>
          <p:nvPr/>
        </p:nvPicPr>
        <p:blipFill>
          <a:blip r:embed="rId21" cstate="print"/>
          <a:srcRect/>
          <a:stretch>
            <a:fillRect/>
          </a:stretch>
        </p:blipFill>
        <p:spPr bwMode="auto">
          <a:xfrm>
            <a:off x="4535996" y="4801964"/>
            <a:ext cx="1295400" cy="1003300"/>
          </a:xfrm>
          <a:prstGeom prst="rect">
            <a:avLst/>
          </a:prstGeom>
          <a:solidFill>
            <a:schemeClr val="bg1">
              <a:alpha val="1961"/>
            </a:schemeClr>
          </a:solidFill>
          <a:ln w="9525">
            <a:noFill/>
            <a:miter lim="800000"/>
            <a:headEnd/>
            <a:tailEnd/>
          </a:ln>
        </p:spPr>
      </p:pic>
      <p:pic>
        <p:nvPicPr>
          <p:cNvPr id="35" name="Picture 3" descr="http://www.linkitaly.com/img/logoLink50.gif"/>
          <p:cNvPicPr>
            <a:picLocks noChangeAspect="1" noChangeArrowheads="1"/>
          </p:cNvPicPr>
          <p:nvPr/>
        </p:nvPicPr>
        <p:blipFill>
          <a:blip r:embed="rId22" cstate="print"/>
          <a:srcRect/>
          <a:stretch>
            <a:fillRect/>
          </a:stretch>
        </p:blipFill>
        <p:spPr bwMode="auto">
          <a:xfrm>
            <a:off x="467544" y="2927663"/>
            <a:ext cx="846932" cy="11494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68" name="AutoShape 2" descr="data:image/jpeg;base64,/9j/4AAQSkZJRgABAQAAAQABAAD/2wCEAAkGBhQPEBUQEBIVEhIWFxgUFhURFxcWFhYYFRUVFhcaGBgZGyYfGRkjHBkVIC8gIycqLC84Fx4xNTAqNSYsLSkBCQoKDQwMDgwMDSkYHhgpKSkpKSkpKSkpKSkpKSkpKSkpKSkpKSkpKSkpKSkpKSkpKSkpKSkpKSkpKSkpKSkpKf/AABEIAFEA8gMBIgACEQEDEQH/xAAcAAEAAwEBAQEBAAAAAAAAAAAABgcIBAUBAgP/xABHEAABAwIBBQsHCwMEAwEAAAABAAIDBBEFBgcSIdETFRcxQVNUYZOi0iJRcYGRkrMUFjI0NUJSc4OhwQixwiNygpQzRGIY/8QAFQEBAQAAAAAAAAAAAAAAAAAAAAH/xAAUEQEAAAAAAAAAAAAAAAAAAAAA/9oADAMBAAIRAxEAPwCDZsM2b8ZlcXuMVLGRuj2jynE6wxl9WlbWTyatRuFe1LmdwqNgb8ja+33pHPc4+k6S5MxlKGYLCQNb3SPd1ndC3+zQPUp+giPBNhXQYu/4k4JsK6DF3/EpciCI8E2FdBi7/iTgmwroMXf8SlyIIjwTYV0GLv8AiTgmwroMXf8AEpciCI8E2FdBi7/iTgmwroMXf8SlyIIjwTYV0GLv+JOCbCugxd/xKXIgiPBNhXQYu/4k4JsK6DF3/EpciCI8E2FdBi7/AIk4JsK6DF3/ABKXIgiPBNhXQYu/4k4JsK6DF3/EpciCI8E2FdBi7/iTgmwroMXf8SlyIIjwTYV0GLv+JOCbCugxd/xKXIgiPBNhXQYu/wCJOCbCugxd/wASlyIIjwTYV0GLv+JOCbCugxd/xKXIgiPBNhXQYu/4k4JsK6DF3/EpciCI8EuFdBi9r/Eq4znZjo4IH1mG6QEYLpICS7yRrc6MnXqGstN9V7cVjeq/L2Agg6wdRHUUGHkXXi8AjqJoxxNke0ehryAvqDT2ZT7Epv1PivU5UGzKfYlN+p8V6nKAiqHO3nSlppTQUTtB4AMsw1uaXC4YzkBtYl3Hr1WVNzYvM9xc+eVzjxkyPJP7oNg3S6x38vl52T337U3wl52T33bUGxbosx5sJJJcXpWmR5AeXkF7iLMY52sX6gvcz54u/fNsbJHtDIGAhjnNF3Oe+5APHYj2BBoBFjvfKXnpe0ftV7Zv53QZNy1DnOLtCqlBcSTqDw3WT/8AIQWbdLrHXy2TnJPfdtX7irZSQBLJrIH03cpt50Gw0uqqz61LoMPpomPc28oF2kgkRxu5QfQqP3xl52T337UGxbr5dZ/zFiSXE3Oc97mxwvNnOcRdzmtGon0rwc5mLvkxaqLZHgNk3MBrnAf6bWs4gepBp66+rHPy6TnZPfdtV85ATOgyalnc4l251Ut3E38kPA1nX90ILNRY832m5+XtX+JN95ufl7V/iQbDRY933m5+btX+Jf0gx2ojcHsqJmuBuCJX6j7UGvl8uq4zP5wZMSjkp6oh08IDhIBYyMOq7gNWkDyjjuPXWed3FnPxecMkcGs3OMaLiB5MbdLiP4i5BpO6+3WOhXyc7J77tq/tHNUOF2unI87XSEfsUGv0WQTNUj71R70u1TTNBu78Xh3R0xY1sriHufo6o3AXBNuMhBf9ZisUJDZHgE6wNZNvPYA2HWdS6I5A4BzSC02II1gg+YqMZQ4A6Z77hxa4EtdGGuOkY2RhrgSCANEm4I+mbFp1r3sJp3Rwta4BrrucWg3DdN7n6N+W17epBjjKH65UfnS/EciZQ/XKj86X4jkQaazKfYlN+p8V6nKg2ZT7Epv1PivU5QZezp4c+DFqndAfLfurSeVrwLW9GsepRNaxyoyNpsTjDKqO5H0ZG+TIy/4XebqNwqnxz+n+dl3Uc7Jh+CYbm71OF2n12QeDk7ltQMAZXYTTvAsN0gbZ3pLHGxPoI9CtDJykwHEAPk8FKX829gZIP+DtZ9IuOtUTjeS9VQm1VTyQ67AuHkk9Txdp9RXltdY3GojiI4x6FRrTDsj6OmkEsFLDFILgPYwBwuLHWs7Z1azdcYqj+F4j9xjWq0Mx2V8tXDLS1DjI6DRLHuN3FjrjRJ5dEjUfM63IqSx+r3arnl49OaR3qL3W/ayg4VPm50Q3Bt6m05B3Lct10xbW7ScdG3KLjj5VAF7eL5GVdHC2oqIDHE8gNcXRm5cNIamuJ4upUeIvVyVpd2r6WP8AFPC0+gyNv+115Sl+aei3bGKUcjHOkPoZG4jvaKCa/wBQ9V5VHF1Syfuxo/lU2rMz+VeliMcY+5A32ue939rKs0Fw/wBPFNd9ZL5mxM94yO/xVX5R1O61lRJ+KaQ99ytvMdIyDDqudzmtJkPGQDaKEO/zKpVz9I3PGdft1oPytJYBXQYfk/TvrBeHcWB7dHT0t2PEW8t9JZxgp3SvbGwFz3kMaBxkuNgB13IV5542/JsEp6bl04Y9XF/pxm/7hQfy+feT/RWf9UL6Musn+jM/6o2KjF+zEdHTsdEnR0rar2va/FexGpBamXGVeDz0MsdFCxtQ7Q0CINAiz2l3lW1eSD7VVCKV5AjDN2G+hltfybf+H9TR8v8Ajzqief0/YA9pnrnAiNzRDHf71naTyOoahf0+ZVllpVbriNXJyGeS3oDyP4WpaGeEU7X0xjMAZdm46O56IH3dHVZZFqpt0ke/8TnO94k/yoP5q0sic8cWG0MdIaWSRzNMlzXtAJe9ztQPpt6lVhKsekzF1ssbJGyU4D2teAXPvZwBF/I49aolP/6Ih6FL2jFIshc6jMWqHU7KZ8RbGZC5zmuGpzW21en9lXPAFXc7Te8/wKb5q820+EzzS1D4nacbWN3IuJFnaRvdo6lBZSFEKDFmUP1yo/Ol+I5Eyh+uVH50vxHIg01mU+xKb9T4r16ucbFDS4XVSsJa7cy1pBsQXkMFjyHWvKzKfYlN+p8V6l+I4ZFUxmKeNssZIJZIA5pINxqPmKDKIyqrOl1Hav2r9jK+tH/uVHav2rSwyBw/oNN2TNi/QyEw/oNN2TNiDL9flBU1DdCeomlYDpBskjnC/FexPGuGOMuIa0FzjqAaLknqA1lav+Y9B0Gm7FmxdlBk7TU7tKCmhidxaUcbGn2gXQV3m0yVkwnDaqsqGlk0kbnhjtRYyJj3NDvM4kkkcnk8t1Q62PVUrJWOjkaHseC1zXaw4EWII8y8Lg7w7oNP2bUGW6KnMkrIwNbntaP+TgP5V2f1AyaFHSxDUDMTbqZE4f5BTyDIOgjc17KKna5pDmuEbQQQbgjVxgrtxfJ2mrNH5VBHNoX0d0aHaOla9r+ew9iDIllZGYWl0sTe+30IHn3nMarh4OcN6BT9m1d+EZLUtG4vpaaKFzhouMbQ0kXvY25LoK/z2ZCSVbWVtMwySRt0JGN1udHckOaOUtJOrzHqVDkLZii+UGbSgr3GSaACR3HJETG49ZtqcfSCgy3dGtubAXJ1ADjJ6loMZhMPvfTqLebdG+C6k2T+b2hoHadPTtEnOPJe8eguJ0fVZUQDNDmwfDI3EK1mg4C8ETvpAkEabxyG3EOPXfVqX8/6h676pAPPJKfYGD+5VzLy8WyXpaxwfU08UzmjRBkaHEC97C/JdQZHsr/zN4DFLgxbPE2Rk00ji2RoIIFoxx/7TrUr4O8O6DT9m1ezh+HR00YhgjbFG2+ixgAaLkk2A6ySgp7LTMSReXDDpDWTBK7X+m88fod7VUdbQyQSGKZjo5G6i14LXD1FbGXiZT5G0uJR6FTEHEfRkb5MjP8Aa4f2Nx1IMx4LlTU0WkKeZzGvBa5l7scCCDdp1X18Y1ryQFb8GZSSlxKnNm1VEZLvLgLtaATaRhOsE2Fxq84Cs75gYf0Gn7JuxBlOylcWdTE2NDW1bg1oDQNCLUALD7i0F8wMP6DT9k3YnzAw/oNP2TdiCgOFnFOmO9yLwK3MzWUFVX0001XKZSJQxhLWtsAwE/RaPOFI/mBh/Qafsm7F6eGYRDSsMdPEyFhOkWxtDRcgAmw5dQ9iDsQohQYsyh+uVH50vxHImUP1yo/Ol+I5EGl8yEodglPb7pkaeoiVx/kKeLM+Z7Og3Cnupqq/ySR2lpNFzE+1i6w1lpAFwNeoEct9B0WVVJO0PiqoXtOu4kZ+4vcetB6qLi36g5+LtGbU36g5+LtGbUHai4t+oOfi7Rm1N+oOfi7Rm1B2ouLfqDn4u0ZtTfqDn4u0ZtQdqLi36g5+LtGbU36g5+LtGbUHai4t+oOfi7Rm1N+oOfi7Rm1B2ouLfqDn4u0ZtTfqDn4u0ZtQdqLi36g5+LtGbU36g5+LtGbUHai4t+oOfi7Rm1N+oOfi7Rm1B2ouLfqDn4u0ZtTfqDn4u0ZtQdqLi36g5+LtGbU36g5+LtGbUHai4t+oOfi7Rm1N+oOfi7Rm1B2ouLfqDn4u0ZtTfqDn4u0ZtQdqLi36g5+LtGbU36g5+LtGbUHavhK4nY5TgXNRCB5zIzaqzzoZ5oIKd9LQSiaokBYZI9bIgdTiHcTn2uABxcZ4rEKDxuUPqp3DidLIR6C9xX1cV0QfF9K+IgIiICIiAiIgIiICIiAiIgIiICIiAiIgIiICIiAiIgIiIC+r4iAiIg//2Q=="/>
          <p:cNvSpPr>
            <a:spLocks noChangeAspect="1" noChangeArrowheads="1"/>
          </p:cNvSpPr>
          <p:nvPr/>
        </p:nvSpPr>
        <p:spPr bwMode="auto">
          <a:xfrm>
            <a:off x="142875" y="-365125"/>
            <a:ext cx="2128838" cy="771525"/>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69" name="AutoShape 4" descr="data:image/jpeg;base64,/9j/4AAQSkZJRgABAQAAAQABAAD/2wCEAAkGBhQPEBUQEBIVEhIWFxgUFhURFxcWFhYYFRUVFhcaGBgZGyYfGRkjHBkVIC8gIycqLC84Fx4xNTAqNSYsLSkBCQoKDQwMDgwMDSkYHhgpKSkpKSkpKSkpKSkpKSkpKSkpKSkpKSkpKSkpKSkpKSkpKSkpKSkpKSkpKSkpKSkpKf/AABEIAFEA8gMBIgACEQEDEQH/xAAcAAEAAwEBAQEBAAAAAAAAAAAABgcIBAUBAgP/xABHEAABAwIBBQsHCwMEAwEAAAABAAIDBBEFBgcSIdETFRcxQVNUYZOi0iJRcYGRkrMUFjI0NUJSc4OhwQixwiNygpQzRGIY/8QAFQEBAQAAAAAAAAAAAAAAAAAAAAH/xAAUEQEAAAAAAAAAAAAAAAAAAAAA/9oADAMBAAIRAxEAPwCDZsM2b8ZlcXuMVLGRuj2jynE6wxl9WlbWTyatRuFe1LmdwqNgb8ja+33pHPc4+k6S5MxlKGYLCQNb3SPd1ndC3+zQPUp+giPBNhXQYu/4k4JsK6DF3/EpciCI8E2FdBi7/iTgmwroMXf8SlyIIjwTYV0GLv8AiTgmwroMXf8AEpciCI8E2FdBi7/iTgmwroMXf8SlyIIjwTYV0GLv+JOCbCugxd/xKXIgiPBNhXQYu/4k4JsK6DF3/EpciCI8E2FdBi7/AIk4JsK6DF3/ABKXIgiPBNhXQYu/4k4JsK6DF3/EpciCI8E2FdBi7/iTgmwroMXf8SlyIIjwTYV0GLv+JOCbCugxd/xKXIgiPBNhXQYu/wCJOCbCugxd/wASlyIIjwTYV0GLv+JOCbCugxd/xKXIgiPBNhXQYu/4k4JsK6DF3/EpciCI8EuFdBi9r/Eq4znZjo4IH1mG6QEYLpICS7yRrc6MnXqGstN9V7cVjeq/L2Agg6wdRHUUGHkXXi8AjqJoxxNke0ehryAvqDT2ZT7Epv1PivU5UGzKfYlN+p8V6nKAiqHO3nSlppTQUTtB4AMsw1uaXC4YzkBtYl3Hr1WVNzYvM9xc+eVzjxkyPJP7oNg3S6x38vl52T337U3wl52T33bUGxbosx5sJJJcXpWmR5AeXkF7iLMY52sX6gvcz54u/fNsbJHtDIGAhjnNF3Oe+5APHYj2BBoBFjvfKXnpe0ftV7Zv53QZNy1DnOLtCqlBcSTqDw3WT/8AIQWbdLrHXy2TnJPfdtX7irZSQBLJrIH03cpt50Gw0uqqz61LoMPpomPc28oF2kgkRxu5QfQqP3xl52T337UGxbr5dZ/zFiSXE3Oc97mxwvNnOcRdzmtGon0rwc5mLvkxaqLZHgNk3MBrnAf6bWs4gepBp66+rHPy6TnZPfdtV85ATOgyalnc4l251Ut3E38kPA1nX90ILNRY832m5+XtX+JN95ufl7V/iQbDRY933m5+btX+Jf0gx2ojcHsqJmuBuCJX6j7UGvl8uq4zP5wZMSjkp6oh08IDhIBYyMOq7gNWkDyjjuPXWed3FnPxecMkcGs3OMaLiB5MbdLiP4i5BpO6+3WOhXyc7J77tq/tHNUOF2unI87XSEfsUGv0WQTNUj71R70u1TTNBu78Xh3R0xY1sriHufo6o3AXBNuMhBf9ZisUJDZHgE6wNZNvPYA2HWdS6I5A4BzSC02II1gg+YqMZQ4A6Z77hxa4EtdGGuOkY2RhrgSCANEm4I+mbFp1r3sJp3Rwta4BrrucWg3DdN7n6N+W17epBjjKH65UfnS/EciZQ/XKj86X4jkQaazKfYlN+p8V6nKg2ZT7Epv1PivU5QZezp4c+DFqndAfLfurSeVrwLW9GsepRNaxyoyNpsTjDKqO5H0ZG+TIy/4XebqNwqnxz+n+dl3Uc7Jh+CYbm71OF2n12QeDk7ltQMAZXYTTvAsN0gbZ3pLHGxPoI9CtDJykwHEAPk8FKX829gZIP+DtZ9IuOtUTjeS9VQm1VTyQ67AuHkk9Txdp9RXltdY3GojiI4x6FRrTDsj6OmkEsFLDFILgPYwBwuLHWs7Z1azdcYqj+F4j9xjWq0Mx2V8tXDLS1DjI6DRLHuN3FjrjRJ5dEjUfM63IqSx+r3arnl49OaR3qL3W/ayg4VPm50Q3Bt6m05B3Lct10xbW7ScdG3KLjj5VAF7eL5GVdHC2oqIDHE8gNcXRm5cNIamuJ4upUeIvVyVpd2r6WP8AFPC0+gyNv+115Sl+aei3bGKUcjHOkPoZG4jvaKCa/wBQ9V5VHF1Syfuxo/lU2rMz+VeliMcY+5A32ue939rKs0Fw/wBPFNd9ZL5mxM94yO/xVX5R1O61lRJ+KaQ99ytvMdIyDDqudzmtJkPGQDaKEO/zKpVz9I3PGdft1oPytJYBXQYfk/TvrBeHcWB7dHT0t2PEW8t9JZxgp3SvbGwFz3kMaBxkuNgB13IV5542/JsEp6bl04Y9XF/pxm/7hQfy+feT/RWf9UL6Musn+jM/6o2KjF+zEdHTsdEnR0rar2va/FexGpBamXGVeDz0MsdFCxtQ7Q0CINAiz2l3lW1eSD7VVCKV5AjDN2G+hltfybf+H9TR8v8Ajzqief0/YA9pnrnAiNzRDHf71naTyOoahf0+ZVllpVbriNXJyGeS3oDyP4WpaGeEU7X0xjMAZdm46O56IH3dHVZZFqpt0ke/8TnO94k/yoP5q0sic8cWG0MdIaWSRzNMlzXtAJe9ztQPpt6lVhKsekzF1ssbJGyU4D2teAXPvZwBF/I49aolP/6Ih6FL2jFIshc6jMWqHU7KZ8RbGZC5zmuGpzW21en9lXPAFXc7Te8/wKb5q820+EzzS1D4nacbWN3IuJFnaRvdo6lBZSFEKDFmUP1yo/Ol+I5Eyh+uVH50vxHIg01mU+xKb9T4r16ucbFDS4XVSsJa7cy1pBsQXkMFjyHWvKzKfYlN+p8V6l+I4ZFUxmKeNssZIJZIA5pINxqPmKDKIyqrOl1Hav2r9jK+tH/uVHav2rSwyBw/oNN2TNi/QyEw/oNN2TNiDL9flBU1DdCeomlYDpBskjnC/FexPGuGOMuIa0FzjqAaLknqA1lav+Y9B0Gm7FmxdlBk7TU7tKCmhidxaUcbGn2gXQV3m0yVkwnDaqsqGlk0kbnhjtRYyJj3NDvM4kkkcnk8t1Q62PVUrJWOjkaHseC1zXaw4EWII8y8Lg7w7oNP2bUGW6KnMkrIwNbntaP+TgP5V2f1AyaFHSxDUDMTbqZE4f5BTyDIOgjc17KKna5pDmuEbQQQbgjVxgrtxfJ2mrNH5VBHNoX0d0aHaOla9r+ew9iDIllZGYWl0sTe+30IHn3nMarh4OcN6BT9m1d+EZLUtG4vpaaKFzhouMbQ0kXvY25LoK/z2ZCSVbWVtMwySRt0JGN1udHckOaOUtJOrzHqVDkLZii+UGbSgr3GSaACR3HJETG49ZtqcfSCgy3dGtubAXJ1ADjJ6loMZhMPvfTqLebdG+C6k2T+b2hoHadPTtEnOPJe8eguJ0fVZUQDNDmwfDI3EK1mg4C8ETvpAkEabxyG3EOPXfVqX8/6h676pAPPJKfYGD+5VzLy8WyXpaxwfU08UzmjRBkaHEC97C/JdQZHsr/zN4DFLgxbPE2Rk00ji2RoIIFoxx/7TrUr4O8O6DT9m1ezh+HR00YhgjbFG2+ixgAaLkk2A6ySgp7LTMSReXDDpDWTBK7X+m88fod7VUdbQyQSGKZjo5G6i14LXD1FbGXiZT5G0uJR6FTEHEfRkb5MjP8Aa4f2Nx1IMx4LlTU0WkKeZzGvBa5l7scCCDdp1X18Y1ryQFb8GZSSlxKnNm1VEZLvLgLtaATaRhOsE2Fxq84Cs75gYf0Gn7JuxBlOylcWdTE2NDW1bg1oDQNCLUALD7i0F8wMP6DT9k3YnzAw/oNP2TdiCgOFnFOmO9yLwK3MzWUFVX0001XKZSJQxhLWtsAwE/RaPOFI/mBh/Qafsm7F6eGYRDSsMdPEyFhOkWxtDRcgAmw5dQ9iDsQohQYsyh+uVH50vxHImUP1yo/Ol+I5EGl8yEodglPb7pkaeoiVx/kKeLM+Z7Og3Cnupqq/ySR2lpNFzE+1i6w1lpAFwNeoEct9B0WVVJO0PiqoXtOu4kZ+4vcetB6qLi36g5+LtGbU36g5+LtGbUHai4t+oOfi7Rm1N+oOfi7Rm1B2ouLfqDn4u0ZtTfqDn4u0ZtQdqLi36g5+LtGbU36g5+LtGbUHai4t+oOfi7Rm1N+oOfi7Rm1B2ouLfqDn4u0ZtTfqDn4u0ZtQdqLi36g5+LtGbU36g5+LtGbUHai4t+oOfi7Rm1N+oOfi7Rm1B2ouLfqDn4u0ZtTfqDn4u0ZtQdqLi36g5+LtGbU36g5+LtGbUHai4t+oOfi7Rm1N+oOfi7Rm1B2ouLfqDn4u0ZtTfqDn4u0ZtQdqLi36g5+LtGbU36g5+LtGbUHavhK4nY5TgXNRCB5zIzaqzzoZ5oIKd9LQSiaokBYZI9bIgdTiHcTn2uABxcZ4rEKDxuUPqp3DidLIR6C9xX1cV0QfF9K+IgIiICIiAiIgIiICIiAiIgIiICIiAiIgIiICIiAiIgIiIC+r4iAiIg//2Q=="/>
          <p:cNvSpPr>
            <a:spLocks noChangeAspect="1" noChangeArrowheads="1"/>
          </p:cNvSpPr>
          <p:nvPr/>
        </p:nvSpPr>
        <p:spPr bwMode="auto">
          <a:xfrm>
            <a:off x="142875" y="-365125"/>
            <a:ext cx="2128838" cy="771525"/>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70" name="AutoShape 6" descr="http://www.promusicaustralia.com/other/ShureLOGO.GIF"/>
          <p:cNvSpPr>
            <a:spLocks noChangeAspect="1" noChangeArrowheads="1"/>
          </p:cNvSpPr>
          <p:nvPr/>
        </p:nvSpPr>
        <p:spPr bwMode="auto">
          <a:xfrm>
            <a:off x="142875" y="-441325"/>
            <a:ext cx="4643438" cy="923925"/>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71" name="AutoShape 8" descr="http://www.promusicaustralia.com/other/ShureLOGO.GIF"/>
          <p:cNvSpPr>
            <a:spLocks noChangeAspect="1" noChangeArrowheads="1"/>
          </p:cNvSpPr>
          <p:nvPr/>
        </p:nvSpPr>
        <p:spPr bwMode="auto">
          <a:xfrm>
            <a:off x="142875" y="-441325"/>
            <a:ext cx="4643438" cy="923925"/>
          </a:xfrm>
          <a:prstGeom prst="rect">
            <a:avLst/>
          </a:prstGeom>
          <a:noFill/>
          <a:ln w="9525">
            <a:noFill/>
            <a:miter lim="800000"/>
            <a:headEnd/>
            <a:tailEnd/>
          </a:ln>
        </p:spPr>
        <p:txBody>
          <a:bodyPr/>
          <a:lstStyle/>
          <a:p>
            <a:pPr eaLnBrk="0" hangingPunct="0"/>
            <a:endParaRPr lang="en-US">
              <a:ea typeface="MS PGothic" pitchFamily="34" charset="-128"/>
            </a:endParaRPr>
          </a:p>
        </p:txBody>
      </p:sp>
      <p:sp>
        <p:nvSpPr>
          <p:cNvPr id="10272" name="AutoShape 10" descr="http://www.promusicaustralia.com/other/ShureLOGO.GIF"/>
          <p:cNvSpPr>
            <a:spLocks noChangeAspect="1" noChangeArrowheads="1"/>
          </p:cNvSpPr>
          <p:nvPr/>
        </p:nvSpPr>
        <p:spPr bwMode="auto">
          <a:xfrm>
            <a:off x="142875" y="-228600"/>
            <a:ext cx="2374900" cy="476250"/>
          </a:xfrm>
          <a:prstGeom prst="rect">
            <a:avLst/>
          </a:prstGeom>
          <a:noFill/>
          <a:ln w="9525">
            <a:noFill/>
            <a:miter lim="800000"/>
            <a:headEnd/>
            <a:tailEnd/>
          </a:ln>
        </p:spPr>
        <p:txBody>
          <a:bodyPr/>
          <a:lstStyle/>
          <a:p>
            <a:pPr eaLnBrk="0" hangingPunct="0"/>
            <a:endParaRPr lang="en-US">
              <a:ea typeface="MS PGothic" pitchFamily="34" charset="-128"/>
            </a:endParaRPr>
          </a:p>
        </p:txBody>
      </p:sp>
      <p:pic>
        <p:nvPicPr>
          <p:cNvPr id="5122" name="Picture 2" descr="http://t1.gstatic.com/images?q=tbn:ANd9GcROVnpyhXuYVMuCjMMfoksY-G6VL-VOV_EmcwJpyRmWe75qN4St"/>
          <p:cNvPicPr>
            <a:picLocks noChangeAspect="1" noChangeArrowheads="1"/>
          </p:cNvPicPr>
          <p:nvPr/>
        </p:nvPicPr>
        <p:blipFill>
          <a:blip r:embed="rId23" cstate="print"/>
          <a:srcRect/>
          <a:stretch>
            <a:fillRect/>
          </a:stretch>
        </p:blipFill>
        <p:spPr bwMode="auto">
          <a:xfrm>
            <a:off x="2947988" y="2995033"/>
            <a:ext cx="1353649" cy="1010031"/>
          </a:xfrm>
          <a:prstGeom prst="rect">
            <a:avLst/>
          </a:prstGeom>
          <a:noFill/>
        </p:spPr>
      </p:pic>
      <p:pic>
        <p:nvPicPr>
          <p:cNvPr id="2" name="Picture 1"/>
          <p:cNvPicPr>
            <a:picLocks noChangeAspect="1"/>
          </p:cNvPicPr>
          <p:nvPr/>
        </p:nvPicPr>
        <p:blipFill>
          <a:blip r:embed="rId24"/>
          <a:stretch>
            <a:fillRect/>
          </a:stretch>
        </p:blipFill>
        <p:spPr>
          <a:xfrm>
            <a:off x="5983965" y="2292357"/>
            <a:ext cx="2764499" cy="560579"/>
          </a:xfrm>
          <a:prstGeom prst="rect">
            <a:avLst/>
          </a:prstGeom>
        </p:spPr>
      </p:pic>
      <p:sp>
        <p:nvSpPr>
          <p:cNvPr id="4" name="TextBox 3"/>
          <p:cNvSpPr txBox="1"/>
          <p:nvPr/>
        </p:nvSpPr>
        <p:spPr>
          <a:xfrm>
            <a:off x="3282462" y="4259385"/>
            <a:ext cx="184666"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5"/>
          <a:stretch>
            <a:fillRect/>
          </a:stretch>
        </p:blipFill>
        <p:spPr>
          <a:xfrm>
            <a:off x="6344653" y="2982766"/>
            <a:ext cx="2403811" cy="914286"/>
          </a:xfrm>
          <a:prstGeom prst="rect">
            <a:avLst/>
          </a:prstGeom>
        </p:spPr>
      </p:pic>
      <p:pic>
        <p:nvPicPr>
          <p:cNvPr id="6" name="Picture 5"/>
          <p:cNvPicPr>
            <a:picLocks noChangeAspect="1"/>
          </p:cNvPicPr>
          <p:nvPr/>
        </p:nvPicPr>
        <p:blipFill>
          <a:blip r:embed="rId26"/>
          <a:stretch>
            <a:fillRect/>
          </a:stretch>
        </p:blipFill>
        <p:spPr>
          <a:xfrm>
            <a:off x="3525133" y="4131702"/>
            <a:ext cx="3931748" cy="669199"/>
          </a:xfrm>
          <a:prstGeom prst="rect">
            <a:avLst/>
          </a:prstGeom>
        </p:spPr>
      </p:pic>
      <p:pic>
        <p:nvPicPr>
          <p:cNvPr id="10243" name="Picture 20" descr="http://tbn3.google.com/images?q=tbn:d20HdBg9We0wyM:http://www.pearsonandpearson.com/media/proaudio/Symetrix_Logo_Blue.jpg">
            <a:hlinkClick r:id="rId27"/>
          </p:cNvPr>
          <p:cNvPicPr>
            <a:picLocks noChangeAspect="1" noChangeArrowheads="1"/>
          </p:cNvPicPr>
          <p:nvPr/>
        </p:nvPicPr>
        <p:blipFill>
          <a:blip r:embed="rId28" cstate="print"/>
          <a:srcRect/>
          <a:stretch>
            <a:fillRect/>
          </a:stretch>
        </p:blipFill>
        <p:spPr bwMode="auto">
          <a:xfrm>
            <a:off x="7662150" y="4049418"/>
            <a:ext cx="919162" cy="839787"/>
          </a:xfrm>
          <a:prstGeom prst="rect">
            <a:avLst/>
          </a:prstGeom>
          <a:noFill/>
          <a:ln w="9525">
            <a:noFill/>
            <a:miter lim="800000"/>
            <a:headEnd/>
            <a:tailEnd/>
          </a:ln>
        </p:spPr>
      </p:pic>
      <p:pic>
        <p:nvPicPr>
          <p:cNvPr id="7" name="Picture 6"/>
          <p:cNvPicPr>
            <a:picLocks noChangeAspect="1"/>
          </p:cNvPicPr>
          <p:nvPr/>
        </p:nvPicPr>
        <p:blipFill>
          <a:blip r:embed="rId29"/>
          <a:stretch>
            <a:fillRect/>
          </a:stretch>
        </p:blipFill>
        <p:spPr>
          <a:xfrm>
            <a:off x="258275" y="4909100"/>
            <a:ext cx="1943708" cy="748328"/>
          </a:xfrm>
          <a:prstGeom prst="rect">
            <a:avLst/>
          </a:prstGeom>
        </p:spPr>
      </p:pic>
    </p:spTree>
    <p:extLst>
      <p:ext uri="{BB962C8B-B14F-4D97-AF65-F5344CB8AC3E}">
        <p14:creationId xmlns:p14="http://schemas.microsoft.com/office/powerpoint/2010/main" val="16185891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a:xfrm>
            <a:off x="468313" y="765175"/>
            <a:ext cx="7920037" cy="647700"/>
          </a:xfrm>
        </p:spPr>
        <p:txBody>
          <a:bodyPr/>
          <a:lstStyle/>
          <a:p>
            <a:pPr eaLnBrk="1" hangingPunct="1">
              <a:defRPr/>
            </a:pPr>
            <a:r>
              <a:rPr lang="en-US" sz="2800" dirty="0" smtClean="0"/>
              <a:t>Audinate’s markets today…</a:t>
            </a:r>
            <a:r>
              <a:rPr lang="en-US" sz="3200" dirty="0" smtClean="0">
                <a:solidFill>
                  <a:srgbClr val="FFFFFF"/>
                </a:solidFill>
                <a:effectLst>
                  <a:outerShdw blurRad="38100" dist="38100" dir="2700000" algn="tl">
                    <a:srgbClr val="C0C0C0"/>
                  </a:outerShdw>
                </a:effectLst>
              </a:rPr>
              <a:t> </a:t>
            </a:r>
          </a:p>
        </p:txBody>
      </p:sp>
      <p:sp>
        <p:nvSpPr>
          <p:cNvPr id="21" name="Footer Placeholder 1"/>
          <p:cNvSpPr>
            <a:spLocks noGrp="1"/>
          </p:cNvSpPr>
          <p:nvPr>
            <p:ph type="ftr" sz="quarter" idx="10"/>
          </p:nvPr>
        </p:nvSpPr>
        <p:spPr>
          <a:xfrm>
            <a:off x="3124200" y="6496092"/>
            <a:ext cx="2895600" cy="220662"/>
          </a:xfrm>
          <a:noFill/>
        </p:spPr>
        <p:txBody>
          <a:bodyPr/>
          <a:lstStyle/>
          <a:p>
            <a:r>
              <a:rPr lang="en-US" dirty="0" smtClean="0">
                <a:cs typeface="Arial" pitchFamily="34" charset="0"/>
              </a:rPr>
              <a:t>Copyright Audinate 2011</a:t>
            </a:r>
            <a:endParaRPr lang="en-US" dirty="0">
              <a:cs typeface="Arial" pitchFamily="34" charset="0"/>
            </a:endParaRPr>
          </a:p>
        </p:txBody>
      </p:sp>
      <p:sp>
        <p:nvSpPr>
          <p:cNvPr id="11" name="Slide Number Placeholder 10"/>
          <p:cNvSpPr>
            <a:spLocks noGrp="1"/>
          </p:cNvSpPr>
          <p:nvPr>
            <p:ph type="sldNum" sz="quarter" idx="11"/>
          </p:nvPr>
        </p:nvSpPr>
        <p:spPr/>
        <p:txBody>
          <a:bodyPr/>
          <a:lstStyle/>
          <a:p>
            <a:pPr>
              <a:defRPr/>
            </a:pPr>
            <a:fld id="{F16DDA40-5343-4560-954A-CCFC70E8D36C}" type="slidenum">
              <a:rPr lang="en-US" smtClean="0"/>
              <a:pPr>
                <a:defRPr/>
              </a:pPr>
              <a:t>5</a:t>
            </a:fld>
            <a:endParaRPr lang="en-US" dirty="0"/>
          </a:p>
        </p:txBody>
      </p:sp>
      <p:sp>
        <p:nvSpPr>
          <p:cNvPr id="15371" name="Freeform 29"/>
          <p:cNvSpPr>
            <a:spLocks/>
          </p:cNvSpPr>
          <p:nvPr/>
        </p:nvSpPr>
        <p:spPr bwMode="auto">
          <a:xfrm>
            <a:off x="-276225" y="1125538"/>
            <a:ext cx="6719888" cy="3719512"/>
          </a:xfrm>
          <a:custGeom>
            <a:avLst/>
            <a:gdLst>
              <a:gd name="T0" fmla="*/ 2147483647 w 4233"/>
              <a:gd name="T1" fmla="*/ 0 h 2343"/>
              <a:gd name="T2" fmla="*/ 2147483647 w 4233"/>
              <a:gd name="T3" fmla="*/ 2147483647 h 2343"/>
              <a:gd name="T4" fmla="*/ 2147483647 w 4233"/>
              <a:gd name="T5" fmla="*/ 2147483647 h 2343"/>
              <a:gd name="T6" fmla="*/ 0 60000 65536"/>
              <a:gd name="T7" fmla="*/ 0 60000 65536"/>
              <a:gd name="T8" fmla="*/ 0 60000 65536"/>
              <a:gd name="T9" fmla="*/ 0 w 4233"/>
              <a:gd name="T10" fmla="*/ 0 h 2343"/>
              <a:gd name="T11" fmla="*/ 4233 w 4233"/>
              <a:gd name="T12" fmla="*/ 2343 h 2343"/>
            </a:gdLst>
            <a:ahLst/>
            <a:cxnLst>
              <a:cxn ang="T6">
                <a:pos x="T0" y="T1"/>
              </a:cxn>
              <a:cxn ang="T7">
                <a:pos x="T2" y="T3"/>
              </a:cxn>
              <a:cxn ang="T8">
                <a:pos x="T4" y="T5"/>
              </a:cxn>
            </a:cxnLst>
            <a:rect l="T9" t="T10" r="T11" b="T12"/>
            <a:pathLst>
              <a:path w="4233" h="2343">
                <a:moveTo>
                  <a:pt x="4233" y="0"/>
                </a:moveTo>
                <a:cubicBezTo>
                  <a:pt x="2721" y="869"/>
                  <a:pt x="1210" y="1739"/>
                  <a:pt x="605" y="2041"/>
                </a:cubicBezTo>
                <a:cubicBezTo>
                  <a:pt x="0" y="2343"/>
                  <a:pt x="605" y="1852"/>
                  <a:pt x="605" y="1814"/>
                </a:cubicBezTo>
              </a:path>
            </a:pathLst>
          </a:custGeom>
          <a:noFill/>
          <a:ln w="9525">
            <a:noFill/>
            <a:round/>
            <a:headEnd/>
            <a:tailEnd/>
          </a:ln>
        </p:spPr>
        <p:txBody>
          <a:bodyPr anchor="ctr"/>
          <a:lstStyle/>
          <a:p>
            <a:endParaRPr lang="en-US"/>
          </a:p>
        </p:txBody>
      </p:sp>
      <p:pic>
        <p:nvPicPr>
          <p:cNvPr id="348199" name="Picture 39" descr="http://creeksideproduction.com/wp-content/uploads/2008/07/concert-light-creation.jpg"/>
          <p:cNvPicPr>
            <a:picLocks noChangeAspect="1" noChangeArrowheads="1"/>
          </p:cNvPicPr>
          <p:nvPr/>
        </p:nvPicPr>
        <p:blipFill>
          <a:blip r:embed="rId3" cstate="print"/>
          <a:srcRect/>
          <a:stretch>
            <a:fillRect/>
          </a:stretch>
        </p:blipFill>
        <p:spPr bwMode="auto">
          <a:xfrm>
            <a:off x="285721" y="1500174"/>
            <a:ext cx="1771680" cy="1471626"/>
          </a:xfrm>
          <a:prstGeom prst="roundRect">
            <a:avLst/>
          </a:prstGeom>
          <a:noFill/>
        </p:spPr>
      </p:pic>
      <p:pic>
        <p:nvPicPr>
          <p:cNvPr id="38914" name="Picture 2" descr="http://images.google.com/url?source=imgres&amp;ct=tbn&amp;q=http://blog.syracuse.com/news/2009/05/large_2009-05-22-AP-casino-slots.JPG&amp;usg=AFQjCNEuASYXH_avqqqMcM3b9KHMNvfDhg"/>
          <p:cNvPicPr>
            <a:picLocks noChangeAspect="1" noChangeArrowheads="1"/>
          </p:cNvPicPr>
          <p:nvPr/>
        </p:nvPicPr>
        <p:blipFill>
          <a:blip r:embed="rId4" cstate="print"/>
          <a:srcRect/>
          <a:stretch>
            <a:fillRect/>
          </a:stretch>
        </p:blipFill>
        <p:spPr bwMode="auto">
          <a:xfrm>
            <a:off x="2264482" y="1500175"/>
            <a:ext cx="1803462" cy="1471625"/>
          </a:xfrm>
          <a:prstGeom prst="roundRect">
            <a:avLst/>
          </a:prstGeom>
          <a:noFill/>
        </p:spPr>
      </p:pic>
      <p:pic>
        <p:nvPicPr>
          <p:cNvPr id="50178" name="Picture 2" descr="http://www.electrovoice.com/sitefiles/pr_images/Maranhao_01.jpg"/>
          <p:cNvPicPr>
            <a:picLocks noChangeAspect="1" noChangeArrowheads="1"/>
          </p:cNvPicPr>
          <p:nvPr/>
        </p:nvPicPr>
        <p:blipFill>
          <a:blip r:embed="rId5" cstate="print"/>
          <a:srcRect/>
          <a:stretch>
            <a:fillRect/>
          </a:stretch>
        </p:blipFill>
        <p:spPr bwMode="auto">
          <a:xfrm>
            <a:off x="6718191" y="1448780"/>
            <a:ext cx="2030273" cy="1492662"/>
          </a:xfrm>
          <a:prstGeom prst="roundRect">
            <a:avLst/>
          </a:prstGeom>
          <a:noFill/>
        </p:spPr>
      </p:pic>
      <p:sp>
        <p:nvSpPr>
          <p:cNvPr id="13" name="Rounded Rectangle 12"/>
          <p:cNvSpPr/>
          <p:nvPr/>
        </p:nvSpPr>
        <p:spPr bwMode="auto">
          <a:xfrm>
            <a:off x="7200292" y="2528900"/>
            <a:ext cx="914400" cy="9144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Arial" pitchFamily="34" charset="0"/>
            </a:endParaRPr>
          </a:p>
        </p:txBody>
      </p:sp>
      <p:sp>
        <p:nvSpPr>
          <p:cNvPr id="14" name="Rounded Rectangle 13"/>
          <p:cNvSpPr/>
          <p:nvPr/>
        </p:nvSpPr>
        <p:spPr bwMode="auto">
          <a:xfrm>
            <a:off x="7200292" y="2384884"/>
            <a:ext cx="914400" cy="9144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Arial" pitchFamily="34" charset="0"/>
            </a:endParaRPr>
          </a:p>
        </p:txBody>
      </p:sp>
      <p:sp>
        <p:nvSpPr>
          <p:cNvPr id="15" name="Rounded Rectangle 14"/>
          <p:cNvSpPr/>
          <p:nvPr/>
        </p:nvSpPr>
        <p:spPr bwMode="auto">
          <a:xfrm>
            <a:off x="4484964" y="3015923"/>
            <a:ext cx="1692158" cy="3329402"/>
          </a:xfrm>
          <a:prstGeom prst="roundRect">
            <a:avLst/>
          </a:prstGeom>
          <a:gradFill>
            <a:gsLst>
              <a:gs pos="0">
                <a:srgbClr val="000000"/>
              </a:gs>
              <a:gs pos="39999">
                <a:srgbClr val="0A128C"/>
              </a:gs>
              <a:gs pos="70000">
                <a:srgbClr val="181CC7"/>
              </a:gs>
              <a:gs pos="88000">
                <a:srgbClr val="7005D4"/>
              </a:gs>
              <a:gs pos="100000">
                <a:srgbClr val="8C3D9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15000"/>
              </a:spcBef>
              <a:defRPr/>
            </a:pPr>
            <a:r>
              <a:rPr lang="en-US" sz="1600" b="1" dirty="0" smtClean="0">
                <a:solidFill>
                  <a:schemeClr val="bg1"/>
                </a:solidFill>
                <a:latin typeface="Lucida Sans" pitchFamily="34" charset="0"/>
                <a:cs typeface="Arial" charset="0"/>
              </a:rPr>
              <a:t>Broadcast</a:t>
            </a:r>
          </a:p>
          <a:p>
            <a:pPr algn="ctr">
              <a:spcBef>
                <a:spcPct val="15000"/>
              </a:spcBef>
              <a:defRPr/>
            </a:pPr>
            <a:r>
              <a:rPr lang="en-US" sz="1600" b="1" dirty="0" smtClean="0">
                <a:solidFill>
                  <a:schemeClr val="bg1"/>
                </a:solidFill>
                <a:latin typeface="Lucida Sans" pitchFamily="34" charset="0"/>
                <a:cs typeface="Arial" charset="0"/>
              </a:rPr>
              <a:t>AV systems</a:t>
            </a:r>
          </a:p>
          <a:p>
            <a:pPr algn="ctr">
              <a:spcBef>
                <a:spcPct val="15000"/>
              </a:spcBef>
              <a:defRPr/>
            </a:pPr>
            <a:r>
              <a:rPr lang="en-US" sz="1600" i="1" dirty="0" smtClean="0">
                <a:solidFill>
                  <a:schemeClr val="bg1"/>
                </a:solidFill>
                <a:latin typeface="Lucida Sans" pitchFamily="34" charset="0"/>
                <a:cs typeface="Arial" charset="0"/>
              </a:rPr>
              <a:t>Recording </a:t>
            </a:r>
          </a:p>
          <a:p>
            <a:pPr algn="ctr">
              <a:spcBef>
                <a:spcPct val="15000"/>
              </a:spcBef>
              <a:defRPr/>
            </a:pPr>
            <a:r>
              <a:rPr lang="en-US" sz="1600" i="1" dirty="0" smtClean="0">
                <a:solidFill>
                  <a:schemeClr val="bg1"/>
                </a:solidFill>
                <a:latin typeface="Lucida Sans" pitchFamily="34" charset="0"/>
                <a:cs typeface="Arial" charset="0"/>
              </a:rPr>
              <a:t>Post Production</a:t>
            </a:r>
          </a:p>
          <a:p>
            <a:pPr algn="ctr">
              <a:spcBef>
                <a:spcPct val="15000"/>
              </a:spcBef>
              <a:defRPr/>
            </a:pPr>
            <a:r>
              <a:rPr lang="en-US" sz="1600" i="1" dirty="0" smtClean="0">
                <a:solidFill>
                  <a:schemeClr val="bg1"/>
                </a:solidFill>
                <a:latin typeface="Lucida Sans" pitchFamily="34" charset="0"/>
                <a:cs typeface="Arial" charset="0"/>
              </a:rPr>
              <a:t>Broadcast Systems</a:t>
            </a:r>
            <a:endParaRPr lang="en-US" sz="1600" i="1" dirty="0">
              <a:solidFill>
                <a:schemeClr val="bg1"/>
              </a:solidFill>
              <a:latin typeface="Lucida Sans" pitchFamily="34" charset="0"/>
              <a:cs typeface="Arial" charset="0"/>
            </a:endParaRPr>
          </a:p>
        </p:txBody>
      </p:sp>
      <p:sp>
        <p:nvSpPr>
          <p:cNvPr id="16" name="Rounded Rectangle 15"/>
          <p:cNvSpPr/>
          <p:nvPr/>
        </p:nvSpPr>
        <p:spPr bwMode="auto">
          <a:xfrm>
            <a:off x="6753216" y="3032956"/>
            <a:ext cx="1923240" cy="3329402"/>
          </a:xfrm>
          <a:prstGeom prst="roundRect">
            <a:avLst/>
          </a:prstGeom>
          <a:gradFill>
            <a:gsLst>
              <a:gs pos="0">
                <a:srgbClr val="000000"/>
              </a:gs>
              <a:gs pos="39999">
                <a:srgbClr val="0A128C"/>
              </a:gs>
              <a:gs pos="70000">
                <a:srgbClr val="181CC7"/>
              </a:gs>
              <a:gs pos="88000">
                <a:srgbClr val="7005D4"/>
              </a:gs>
              <a:gs pos="100000">
                <a:srgbClr val="8C3D9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15000"/>
              </a:spcBef>
              <a:defRPr/>
            </a:pPr>
            <a:r>
              <a:rPr lang="en-US" sz="1600" b="1" dirty="0" smtClean="0">
                <a:solidFill>
                  <a:schemeClr val="bg1"/>
                </a:solidFill>
                <a:latin typeface="Lucida Sans" pitchFamily="34" charset="0"/>
                <a:cs typeface="Arial" charset="0"/>
              </a:rPr>
              <a:t>Public Address</a:t>
            </a:r>
          </a:p>
          <a:p>
            <a:pPr algn="ctr">
              <a:spcBef>
                <a:spcPts val="3000"/>
              </a:spcBef>
              <a:defRPr/>
            </a:pPr>
            <a:r>
              <a:rPr lang="en-US" sz="1600" i="1" dirty="0" smtClean="0">
                <a:solidFill>
                  <a:schemeClr val="bg1"/>
                </a:solidFill>
                <a:latin typeface="Lucida Sans" pitchFamily="34" charset="0"/>
                <a:cs typeface="Arial" charset="0"/>
              </a:rPr>
              <a:t>Conference Systems</a:t>
            </a:r>
          </a:p>
          <a:p>
            <a:pPr algn="ctr">
              <a:spcBef>
                <a:spcPct val="15000"/>
              </a:spcBef>
              <a:defRPr/>
            </a:pPr>
            <a:r>
              <a:rPr lang="en-US" sz="1600" i="1" dirty="0" smtClean="0">
                <a:solidFill>
                  <a:schemeClr val="bg1"/>
                </a:solidFill>
                <a:latin typeface="Lucida Sans" pitchFamily="34" charset="0"/>
                <a:cs typeface="Arial" charset="0"/>
              </a:rPr>
              <a:t>Rail</a:t>
            </a:r>
          </a:p>
          <a:p>
            <a:pPr algn="ctr">
              <a:spcBef>
                <a:spcPct val="15000"/>
              </a:spcBef>
              <a:defRPr/>
            </a:pPr>
            <a:r>
              <a:rPr lang="en-US" sz="1600" i="1" dirty="0" smtClean="0">
                <a:solidFill>
                  <a:schemeClr val="bg1"/>
                </a:solidFill>
                <a:latin typeface="Lucida Sans" pitchFamily="34" charset="0"/>
                <a:cs typeface="Arial" charset="0"/>
              </a:rPr>
              <a:t>Airports</a:t>
            </a:r>
          </a:p>
          <a:p>
            <a:pPr algn="ctr">
              <a:spcBef>
                <a:spcPct val="15000"/>
              </a:spcBef>
              <a:defRPr/>
            </a:pPr>
            <a:r>
              <a:rPr lang="en-US" sz="1600" i="1" dirty="0" smtClean="0">
                <a:solidFill>
                  <a:schemeClr val="bg1"/>
                </a:solidFill>
                <a:latin typeface="Lucida Sans" pitchFamily="34" charset="0"/>
                <a:cs typeface="Arial" charset="0"/>
              </a:rPr>
              <a:t>Voice Alarm</a:t>
            </a:r>
          </a:p>
          <a:p>
            <a:pPr algn="ctr">
              <a:spcBef>
                <a:spcPct val="15000"/>
              </a:spcBef>
              <a:defRPr/>
            </a:pPr>
            <a:r>
              <a:rPr lang="en-US" sz="1600" i="1" dirty="0" smtClean="0">
                <a:solidFill>
                  <a:schemeClr val="bg1"/>
                </a:solidFill>
                <a:latin typeface="Lucida Sans" pitchFamily="34" charset="0"/>
                <a:cs typeface="Arial" charset="0"/>
              </a:rPr>
              <a:t>Evacuation Systems</a:t>
            </a:r>
          </a:p>
          <a:p>
            <a:pPr algn="ctr">
              <a:spcBef>
                <a:spcPct val="15000"/>
              </a:spcBef>
              <a:defRPr/>
            </a:pPr>
            <a:r>
              <a:rPr lang="en-US" sz="1600" i="1" dirty="0" smtClean="0">
                <a:solidFill>
                  <a:schemeClr val="bg1"/>
                </a:solidFill>
                <a:latin typeface="Lucida Sans" pitchFamily="34" charset="0"/>
                <a:cs typeface="Arial" charset="0"/>
              </a:rPr>
              <a:t>Boardrooms</a:t>
            </a:r>
          </a:p>
        </p:txBody>
      </p:sp>
      <p:sp>
        <p:nvSpPr>
          <p:cNvPr id="17" name="Rounded Rectangle 16"/>
          <p:cNvSpPr/>
          <p:nvPr/>
        </p:nvSpPr>
        <p:spPr bwMode="auto">
          <a:xfrm>
            <a:off x="4463988" y="3015922"/>
            <a:ext cx="1923240" cy="3329402"/>
          </a:xfrm>
          <a:prstGeom prst="roundRect">
            <a:avLst/>
          </a:prstGeom>
          <a:gradFill>
            <a:gsLst>
              <a:gs pos="0">
                <a:srgbClr val="000000"/>
              </a:gs>
              <a:gs pos="39999">
                <a:srgbClr val="0A128C"/>
              </a:gs>
              <a:gs pos="70000">
                <a:srgbClr val="181CC7"/>
              </a:gs>
              <a:gs pos="88000">
                <a:srgbClr val="7005D4"/>
              </a:gs>
              <a:gs pos="100000">
                <a:srgbClr val="8C3D9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15000"/>
              </a:spcBef>
              <a:defRPr/>
            </a:pPr>
            <a:r>
              <a:rPr lang="en-US" sz="1600" b="1" dirty="0" smtClean="0">
                <a:solidFill>
                  <a:schemeClr val="bg1"/>
                </a:solidFill>
                <a:latin typeface="Lucida Sans" pitchFamily="34" charset="0"/>
                <a:cs typeface="Arial" charset="0"/>
              </a:rPr>
              <a:t>Broadcast</a:t>
            </a:r>
          </a:p>
          <a:p>
            <a:pPr algn="ctr">
              <a:spcBef>
                <a:spcPct val="15000"/>
              </a:spcBef>
              <a:defRPr/>
            </a:pPr>
            <a:r>
              <a:rPr lang="en-US" sz="1600" b="1" dirty="0" smtClean="0">
                <a:solidFill>
                  <a:schemeClr val="bg1"/>
                </a:solidFill>
                <a:latin typeface="Lucida Sans" pitchFamily="34" charset="0"/>
                <a:cs typeface="Arial" charset="0"/>
              </a:rPr>
              <a:t>AV systems</a:t>
            </a:r>
          </a:p>
          <a:p>
            <a:pPr algn="ctr">
              <a:spcBef>
                <a:spcPts val="2400"/>
              </a:spcBef>
              <a:defRPr/>
            </a:pPr>
            <a:r>
              <a:rPr lang="en-US" sz="1600" i="1" dirty="0" smtClean="0">
                <a:solidFill>
                  <a:schemeClr val="bg1"/>
                </a:solidFill>
                <a:latin typeface="Lucida Sans" pitchFamily="34" charset="0"/>
                <a:cs typeface="Arial" charset="0"/>
              </a:rPr>
              <a:t>Recording </a:t>
            </a:r>
          </a:p>
          <a:p>
            <a:pPr algn="ctr">
              <a:spcBef>
                <a:spcPct val="15000"/>
              </a:spcBef>
              <a:defRPr/>
            </a:pPr>
            <a:r>
              <a:rPr lang="en-US" sz="1600" i="1" dirty="0" smtClean="0">
                <a:solidFill>
                  <a:schemeClr val="bg1"/>
                </a:solidFill>
                <a:latin typeface="Lucida Sans" pitchFamily="34" charset="0"/>
                <a:cs typeface="Arial" charset="0"/>
              </a:rPr>
              <a:t>Post Production</a:t>
            </a:r>
          </a:p>
          <a:p>
            <a:pPr algn="ctr">
              <a:spcBef>
                <a:spcPct val="15000"/>
              </a:spcBef>
              <a:defRPr/>
            </a:pPr>
            <a:r>
              <a:rPr lang="en-US" sz="1600" i="1" dirty="0" smtClean="0">
                <a:solidFill>
                  <a:schemeClr val="bg1"/>
                </a:solidFill>
                <a:latin typeface="Lucida Sans" pitchFamily="34" charset="0"/>
                <a:cs typeface="Arial" charset="0"/>
              </a:rPr>
              <a:t>Broadcast Systems</a:t>
            </a:r>
            <a:endParaRPr lang="en-US" sz="1600" i="1" dirty="0">
              <a:solidFill>
                <a:schemeClr val="bg1"/>
              </a:solidFill>
              <a:latin typeface="Lucida Sans" pitchFamily="34" charset="0"/>
              <a:cs typeface="Arial" charset="0"/>
            </a:endParaRPr>
          </a:p>
        </p:txBody>
      </p:sp>
      <p:sp>
        <p:nvSpPr>
          <p:cNvPr id="18" name="Rounded Rectangle 17"/>
          <p:cNvSpPr/>
          <p:nvPr/>
        </p:nvSpPr>
        <p:spPr bwMode="auto">
          <a:xfrm>
            <a:off x="2264482" y="3015922"/>
            <a:ext cx="1875470" cy="3329402"/>
          </a:xfrm>
          <a:prstGeom prst="roundRect">
            <a:avLst/>
          </a:prstGeom>
          <a:gradFill>
            <a:gsLst>
              <a:gs pos="0">
                <a:srgbClr val="000000"/>
              </a:gs>
              <a:gs pos="39999">
                <a:srgbClr val="0A128C"/>
              </a:gs>
              <a:gs pos="70000">
                <a:srgbClr val="181CC7"/>
              </a:gs>
              <a:gs pos="88000">
                <a:srgbClr val="7005D4"/>
              </a:gs>
              <a:gs pos="100000">
                <a:srgbClr val="8C3D9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15000"/>
              </a:spcBef>
              <a:defRPr/>
            </a:pPr>
            <a:r>
              <a:rPr lang="en-US" sz="1600" b="1" dirty="0" smtClean="0">
                <a:solidFill>
                  <a:schemeClr val="bg1"/>
                </a:solidFill>
                <a:latin typeface="Lucida Sans" pitchFamily="34" charset="0"/>
                <a:cs typeface="Arial" charset="0"/>
              </a:rPr>
              <a:t>Installed Systems</a:t>
            </a:r>
            <a:endParaRPr lang="en-US" sz="1600" i="1" dirty="0" smtClean="0">
              <a:solidFill>
                <a:schemeClr val="bg1"/>
              </a:solidFill>
              <a:latin typeface="Lucida Sans" pitchFamily="34" charset="0"/>
              <a:cs typeface="Arial" charset="0"/>
            </a:endParaRPr>
          </a:p>
          <a:p>
            <a:pPr algn="ctr">
              <a:spcBef>
                <a:spcPts val="1800"/>
              </a:spcBef>
              <a:defRPr/>
            </a:pPr>
            <a:r>
              <a:rPr lang="en-US" sz="1600" i="1" dirty="0" smtClean="0">
                <a:solidFill>
                  <a:schemeClr val="bg1"/>
                </a:solidFill>
                <a:latin typeface="Lucida Sans" pitchFamily="34" charset="0"/>
                <a:cs typeface="Arial" charset="0"/>
              </a:rPr>
              <a:t>Stadiums</a:t>
            </a:r>
          </a:p>
          <a:p>
            <a:pPr algn="ctr">
              <a:spcBef>
                <a:spcPct val="15000"/>
              </a:spcBef>
              <a:defRPr/>
            </a:pPr>
            <a:r>
              <a:rPr lang="en-US" sz="1600" i="1" dirty="0" smtClean="0">
                <a:solidFill>
                  <a:schemeClr val="bg1"/>
                </a:solidFill>
                <a:latin typeface="Lucida Sans" pitchFamily="34" charset="0"/>
                <a:cs typeface="Arial" charset="0"/>
              </a:rPr>
              <a:t>Auditoriums</a:t>
            </a:r>
          </a:p>
          <a:p>
            <a:pPr algn="ctr">
              <a:spcBef>
                <a:spcPct val="15000"/>
              </a:spcBef>
              <a:defRPr/>
            </a:pPr>
            <a:r>
              <a:rPr lang="en-US" sz="1600" i="1" dirty="0" smtClean="0">
                <a:solidFill>
                  <a:schemeClr val="bg1"/>
                </a:solidFill>
                <a:latin typeface="Lucida Sans" pitchFamily="34" charset="0"/>
                <a:cs typeface="Arial" charset="0"/>
              </a:rPr>
              <a:t>House of Worship</a:t>
            </a:r>
          </a:p>
          <a:p>
            <a:pPr algn="ctr">
              <a:spcBef>
                <a:spcPct val="15000"/>
              </a:spcBef>
              <a:defRPr/>
            </a:pPr>
            <a:r>
              <a:rPr lang="en-US" sz="1600" i="1" dirty="0" smtClean="0">
                <a:solidFill>
                  <a:schemeClr val="bg1"/>
                </a:solidFill>
                <a:latin typeface="Lucida Sans" pitchFamily="34" charset="0"/>
                <a:cs typeface="Arial" charset="0"/>
              </a:rPr>
              <a:t>Universities</a:t>
            </a:r>
          </a:p>
          <a:p>
            <a:pPr algn="ctr">
              <a:spcBef>
                <a:spcPct val="15000"/>
              </a:spcBef>
              <a:defRPr/>
            </a:pPr>
            <a:r>
              <a:rPr lang="en-US" sz="1600" i="1" dirty="0" smtClean="0">
                <a:solidFill>
                  <a:schemeClr val="bg1"/>
                </a:solidFill>
                <a:latin typeface="Lucida Sans" pitchFamily="34" charset="0"/>
                <a:cs typeface="Arial" charset="0"/>
              </a:rPr>
              <a:t>Corporate Buildings</a:t>
            </a:r>
          </a:p>
          <a:p>
            <a:pPr algn="ctr">
              <a:spcBef>
                <a:spcPct val="15000"/>
              </a:spcBef>
              <a:defRPr/>
            </a:pPr>
            <a:r>
              <a:rPr lang="en-US" sz="1600" i="1" dirty="0" smtClean="0">
                <a:solidFill>
                  <a:schemeClr val="bg1"/>
                </a:solidFill>
                <a:latin typeface="Lucida Sans" pitchFamily="34" charset="0"/>
                <a:cs typeface="Arial" charset="0"/>
              </a:rPr>
              <a:t>Casinos</a:t>
            </a:r>
          </a:p>
        </p:txBody>
      </p:sp>
      <p:sp>
        <p:nvSpPr>
          <p:cNvPr id="19" name="Rounded Rectangle 18"/>
          <p:cNvSpPr/>
          <p:nvPr/>
        </p:nvSpPr>
        <p:spPr bwMode="auto">
          <a:xfrm>
            <a:off x="285721" y="2992838"/>
            <a:ext cx="1771680" cy="3329402"/>
          </a:xfrm>
          <a:prstGeom prst="roundRect">
            <a:avLst/>
          </a:prstGeom>
          <a:gradFill>
            <a:gsLst>
              <a:gs pos="0">
                <a:srgbClr val="000000"/>
              </a:gs>
              <a:gs pos="39999">
                <a:srgbClr val="0A128C"/>
              </a:gs>
              <a:gs pos="70000">
                <a:srgbClr val="181CC7"/>
              </a:gs>
              <a:gs pos="88000">
                <a:srgbClr val="7005D4"/>
              </a:gs>
              <a:gs pos="100000">
                <a:srgbClr val="8C3D9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15000"/>
              </a:spcBef>
              <a:defRPr/>
            </a:pPr>
            <a:r>
              <a:rPr lang="en-US" sz="1600" b="1" dirty="0" smtClean="0">
                <a:solidFill>
                  <a:schemeClr val="bg1"/>
                </a:solidFill>
                <a:latin typeface="Lucida Sans" pitchFamily="34" charset="0"/>
                <a:cs typeface="Arial" charset="0"/>
              </a:rPr>
              <a:t>Professional </a:t>
            </a:r>
          </a:p>
          <a:p>
            <a:pPr algn="ctr">
              <a:spcBef>
                <a:spcPct val="15000"/>
              </a:spcBef>
              <a:defRPr/>
            </a:pPr>
            <a:r>
              <a:rPr lang="en-US" sz="1600" b="1" dirty="0" smtClean="0">
                <a:solidFill>
                  <a:schemeClr val="bg1"/>
                </a:solidFill>
                <a:latin typeface="Lucida Sans" pitchFamily="34" charset="0"/>
                <a:cs typeface="Arial" charset="0"/>
              </a:rPr>
              <a:t>AV systems</a:t>
            </a:r>
          </a:p>
          <a:p>
            <a:pPr algn="ctr">
              <a:spcBef>
                <a:spcPts val="2400"/>
              </a:spcBef>
              <a:defRPr/>
            </a:pPr>
            <a:r>
              <a:rPr lang="en-US" sz="1600" i="1" dirty="0" smtClean="0">
                <a:solidFill>
                  <a:schemeClr val="bg1"/>
                </a:solidFill>
                <a:latin typeface="Lucida Sans" pitchFamily="34" charset="0"/>
                <a:cs typeface="Arial" charset="0"/>
              </a:rPr>
              <a:t>Live Concerts Venues </a:t>
            </a:r>
          </a:p>
          <a:p>
            <a:pPr algn="ctr">
              <a:spcBef>
                <a:spcPct val="15000"/>
              </a:spcBef>
              <a:defRPr/>
            </a:pPr>
            <a:r>
              <a:rPr lang="en-US" sz="1600" i="1" dirty="0" smtClean="0">
                <a:solidFill>
                  <a:schemeClr val="bg1"/>
                </a:solidFill>
                <a:latin typeface="Lucida Sans" pitchFamily="34" charset="0"/>
                <a:cs typeface="Arial" charset="0"/>
              </a:rPr>
              <a:t>Live Events</a:t>
            </a:r>
          </a:p>
          <a:p>
            <a:pPr algn="ctr">
              <a:spcBef>
                <a:spcPct val="15000"/>
              </a:spcBef>
              <a:defRPr/>
            </a:pPr>
            <a:r>
              <a:rPr lang="en-US" sz="1600" i="1" dirty="0" smtClean="0">
                <a:solidFill>
                  <a:schemeClr val="bg1"/>
                </a:solidFill>
                <a:latin typeface="Lucida Sans" pitchFamily="34" charset="0"/>
                <a:cs typeface="Arial" charset="0"/>
              </a:rPr>
              <a:t>Music Instrument</a:t>
            </a:r>
          </a:p>
          <a:p>
            <a:pPr algn="ctr">
              <a:spcBef>
                <a:spcPct val="15000"/>
              </a:spcBef>
              <a:defRPr/>
            </a:pPr>
            <a:r>
              <a:rPr lang="en-US" sz="1600" i="1" dirty="0" smtClean="0">
                <a:solidFill>
                  <a:schemeClr val="bg1"/>
                </a:solidFill>
                <a:latin typeface="Lucida Sans" pitchFamily="34" charset="0"/>
                <a:cs typeface="Arial" charset="0"/>
              </a:rPr>
              <a:t>Equipment</a:t>
            </a:r>
          </a:p>
        </p:txBody>
      </p:sp>
      <p:pic>
        <p:nvPicPr>
          <p:cNvPr id="50180" name="Picture 4" descr="http://www.yamahacommercialaudio.com/ca/uk/10_news/30_broadcast_recording/archive/2010_07/16_greek_tv/big.jpg"/>
          <p:cNvPicPr>
            <a:picLocks noChangeAspect="1" noChangeArrowheads="1"/>
          </p:cNvPicPr>
          <p:nvPr/>
        </p:nvPicPr>
        <p:blipFill>
          <a:blip r:embed="rId6" cstate="print"/>
          <a:srcRect/>
          <a:stretch>
            <a:fillRect/>
          </a:stretch>
        </p:blipFill>
        <p:spPr bwMode="auto">
          <a:xfrm>
            <a:off x="4417988" y="1448781"/>
            <a:ext cx="1990216" cy="1492662"/>
          </a:xfrm>
          <a:prstGeom prst="roundRect">
            <a:avLst/>
          </a:prstGeom>
          <a:noFill/>
        </p:spPr>
      </p:pic>
    </p:spTree>
    <p:extLst>
      <p:ext uri="{BB962C8B-B14F-4D97-AF65-F5344CB8AC3E}">
        <p14:creationId xmlns:p14="http://schemas.microsoft.com/office/powerpoint/2010/main" val="27468835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a:spLocks noChangeArrowheads="1"/>
          </p:cNvSpPr>
          <p:nvPr/>
        </p:nvSpPr>
        <p:spPr bwMode="auto">
          <a:xfrm>
            <a:off x="4878388" y="1484313"/>
            <a:ext cx="4086225" cy="4860925"/>
          </a:xfrm>
          <a:prstGeom prst="rect">
            <a:avLst/>
          </a:prstGeom>
          <a:solidFill>
            <a:schemeClr val="bg1"/>
          </a:solidFill>
          <a:ln w="12700">
            <a:solidFill>
              <a:schemeClr val="accent2"/>
            </a:solidFill>
            <a:miter lim="800000"/>
            <a:headEnd/>
            <a:tailEnd/>
          </a:ln>
          <a:effectLst>
            <a:outerShdw dist="107763" dir="2700000" algn="ctr" rotWithShape="0">
              <a:schemeClr val="bg2">
                <a:alpha val="50000"/>
              </a:schemeClr>
            </a:outerShdw>
          </a:effectLst>
        </p:spPr>
        <p:txBody>
          <a:bodyPr lIns="167792" tIns="41948" rIns="167792" bIns="41948"/>
          <a:lstStyle/>
          <a:p>
            <a:pPr algn="ctr" defTabSz="838200">
              <a:defRPr/>
            </a:pPr>
            <a:endParaRPr lang="en-US" b="1" dirty="0">
              <a:solidFill>
                <a:srgbClr val="E51837"/>
              </a:solidFill>
              <a:latin typeface="Lucida Sans" pitchFamily="34" charset="0"/>
              <a:cs typeface="Arial" charset="0"/>
            </a:endParaRPr>
          </a:p>
        </p:txBody>
      </p:sp>
      <p:sp>
        <p:nvSpPr>
          <p:cNvPr id="11" name="Rectangle 2"/>
          <p:cNvSpPr>
            <a:spLocks noChangeArrowheads="1"/>
          </p:cNvSpPr>
          <p:nvPr/>
        </p:nvSpPr>
        <p:spPr bwMode="auto">
          <a:xfrm>
            <a:off x="522288" y="1484313"/>
            <a:ext cx="4265612" cy="4860925"/>
          </a:xfrm>
          <a:prstGeom prst="rect">
            <a:avLst/>
          </a:prstGeom>
          <a:solidFill>
            <a:schemeClr val="bg1"/>
          </a:solidFill>
          <a:ln w="12700">
            <a:solidFill>
              <a:schemeClr val="accent2"/>
            </a:solidFill>
            <a:miter lim="800000"/>
            <a:headEnd/>
            <a:tailEnd/>
          </a:ln>
          <a:effectLst>
            <a:outerShdw dist="107763" dir="2700000" algn="ctr" rotWithShape="0">
              <a:schemeClr val="bg2">
                <a:alpha val="50000"/>
              </a:schemeClr>
            </a:outerShdw>
          </a:effectLst>
        </p:spPr>
        <p:txBody>
          <a:bodyPr lIns="167792" tIns="41948" rIns="167792" bIns="41948"/>
          <a:lstStyle/>
          <a:p>
            <a:pPr algn="ctr" defTabSz="838200">
              <a:defRPr/>
            </a:pPr>
            <a:endParaRPr lang="en-US" b="1" dirty="0">
              <a:solidFill>
                <a:srgbClr val="E51837"/>
              </a:solidFill>
              <a:latin typeface="Lucida Sans" pitchFamily="34" charset="0"/>
              <a:cs typeface="Arial" charset="0"/>
            </a:endParaRPr>
          </a:p>
        </p:txBody>
      </p:sp>
      <p:sp>
        <p:nvSpPr>
          <p:cNvPr id="16388" name="TextBox 15"/>
          <p:cNvSpPr txBox="1">
            <a:spLocks noChangeArrowheads="1"/>
          </p:cNvSpPr>
          <p:nvPr/>
        </p:nvSpPr>
        <p:spPr bwMode="auto">
          <a:xfrm>
            <a:off x="5635625" y="1555750"/>
            <a:ext cx="2366963" cy="360363"/>
          </a:xfrm>
          <a:prstGeom prst="rect">
            <a:avLst/>
          </a:prstGeom>
          <a:noFill/>
          <a:ln w="9525">
            <a:noFill/>
            <a:miter lim="800000"/>
            <a:headEnd/>
            <a:tailEnd/>
          </a:ln>
        </p:spPr>
        <p:txBody>
          <a:bodyPr lIns="81633" tIns="40817" rIns="81633" bIns="40817">
            <a:spAutoFit/>
          </a:bodyPr>
          <a:lstStyle/>
          <a:p>
            <a:pPr algn="ctr"/>
            <a:r>
              <a:rPr lang="en-US" b="1">
                <a:solidFill>
                  <a:srgbClr val="E51837"/>
                </a:solidFill>
                <a:latin typeface="Lucida Sans" pitchFamily="34" charset="0"/>
              </a:rPr>
              <a:t>Stevie Wonder</a:t>
            </a:r>
          </a:p>
        </p:txBody>
      </p:sp>
      <p:sp>
        <p:nvSpPr>
          <p:cNvPr id="16389" name="Text Box 5"/>
          <p:cNvSpPr txBox="1">
            <a:spLocks noChangeArrowheads="1"/>
          </p:cNvSpPr>
          <p:nvPr/>
        </p:nvSpPr>
        <p:spPr bwMode="auto">
          <a:xfrm>
            <a:off x="695325" y="812800"/>
            <a:ext cx="8269288" cy="492443"/>
          </a:xfrm>
          <a:prstGeom prst="rect">
            <a:avLst/>
          </a:prstGeom>
          <a:noFill/>
          <a:ln w="9525">
            <a:noFill/>
            <a:miter lim="800000"/>
            <a:headEnd/>
            <a:tailEnd/>
          </a:ln>
        </p:spPr>
        <p:txBody>
          <a:bodyPr wrap="square" lIns="0" tIns="0" rIns="0" bIns="0">
            <a:spAutoFit/>
          </a:bodyPr>
          <a:lstStyle/>
          <a:p>
            <a:pPr defTabSz="838200">
              <a:spcBef>
                <a:spcPct val="50000"/>
              </a:spcBef>
            </a:pPr>
            <a:r>
              <a:rPr lang="en-US" sz="3200" dirty="0">
                <a:solidFill>
                  <a:srgbClr val="E51837"/>
                </a:solidFill>
                <a:latin typeface="+mj-lt"/>
              </a:rPr>
              <a:t>Audinate in Use: Sound Reinforcement</a:t>
            </a:r>
          </a:p>
        </p:txBody>
      </p:sp>
      <p:sp>
        <p:nvSpPr>
          <p:cNvPr id="16390" name="Rectangle 12"/>
          <p:cNvSpPr>
            <a:spLocks noChangeArrowheads="1"/>
          </p:cNvSpPr>
          <p:nvPr/>
        </p:nvSpPr>
        <p:spPr bwMode="auto">
          <a:xfrm>
            <a:off x="4648200" y="5193196"/>
            <a:ext cx="4495800" cy="1497846"/>
          </a:xfrm>
          <a:prstGeom prst="rect">
            <a:avLst/>
          </a:prstGeom>
          <a:noFill/>
          <a:ln w="9525">
            <a:noFill/>
            <a:miter lim="800000"/>
            <a:headEnd/>
            <a:tailEnd/>
          </a:ln>
        </p:spPr>
        <p:txBody>
          <a:bodyPr>
            <a:spAutoFit/>
          </a:bodyPr>
          <a:lstStyle/>
          <a:p>
            <a:pPr algn="ctr" defTabSz="747713"/>
            <a:r>
              <a:rPr lang="en-US" i="1" dirty="0">
                <a:latin typeface="Lucida Sans" pitchFamily="34" charset="0"/>
                <a:ea typeface="MS PGothic" pitchFamily="34" charset="-128"/>
              </a:rPr>
              <a:t>“Dante’s easy to configure text based </a:t>
            </a:r>
          </a:p>
          <a:p>
            <a:pPr algn="ctr" defTabSz="747713"/>
            <a:r>
              <a:rPr lang="en-US" i="1" dirty="0">
                <a:latin typeface="Lucida Sans" pitchFamily="34" charset="0"/>
                <a:ea typeface="MS PGothic" pitchFamily="34" charset="-128"/>
              </a:rPr>
              <a:t>channel labeling and routing </a:t>
            </a:r>
          </a:p>
          <a:p>
            <a:pPr algn="ctr" defTabSz="747713"/>
            <a:r>
              <a:rPr lang="en-US" i="1" dirty="0">
                <a:latin typeface="Lucida Sans" pitchFamily="34" charset="0"/>
                <a:ea typeface="MS PGothic" pitchFamily="34" charset="-128"/>
              </a:rPr>
              <a:t>helped smooth the transition</a:t>
            </a:r>
          </a:p>
          <a:p>
            <a:pPr algn="ctr" defTabSz="747713"/>
            <a:r>
              <a:rPr lang="en-US" i="1" dirty="0">
                <a:latin typeface="Lucida Sans" pitchFamily="34" charset="0"/>
                <a:ea typeface="MS PGothic" pitchFamily="34" charset="-128"/>
              </a:rPr>
              <a:t> between acts.”</a:t>
            </a:r>
          </a:p>
          <a:p>
            <a:pPr defTabSz="747713">
              <a:spcBef>
                <a:spcPts val="350"/>
              </a:spcBef>
            </a:pPr>
            <a:endParaRPr lang="en-US" sz="1600" b="1" dirty="0">
              <a:solidFill>
                <a:srgbClr val="C00000"/>
              </a:solidFill>
              <a:latin typeface="Lucida Sans" pitchFamily="34" charset="0"/>
              <a:ea typeface="MS PGothic" pitchFamily="34" charset="-128"/>
            </a:endParaRPr>
          </a:p>
        </p:txBody>
      </p:sp>
      <p:pic>
        <p:nvPicPr>
          <p:cNvPr id="16391" name="Picture 2"/>
          <p:cNvPicPr>
            <a:picLocks noChangeArrowheads="1"/>
          </p:cNvPicPr>
          <p:nvPr/>
        </p:nvPicPr>
        <p:blipFill>
          <a:blip r:embed="rId3" cstate="print"/>
          <a:srcRect l="12585" r="3868"/>
          <a:stretch>
            <a:fillRect/>
          </a:stretch>
        </p:blipFill>
        <p:spPr bwMode="auto">
          <a:xfrm>
            <a:off x="695325" y="2057400"/>
            <a:ext cx="3943350" cy="3054350"/>
          </a:xfrm>
          <a:prstGeom prst="rect">
            <a:avLst/>
          </a:prstGeom>
          <a:ln>
            <a:noFill/>
          </a:ln>
          <a:effectLst>
            <a:outerShdw blurRad="292100" dist="139700" dir="2700000" algn="tl" rotWithShape="0">
              <a:srgbClr val="333333">
                <a:alpha val="65000"/>
              </a:srgbClr>
            </a:outerShdw>
          </a:effectLst>
        </p:spPr>
      </p:pic>
      <p:sp>
        <p:nvSpPr>
          <p:cNvPr id="16392" name="TextBox 15"/>
          <p:cNvSpPr txBox="1">
            <a:spLocks noChangeArrowheads="1"/>
          </p:cNvSpPr>
          <p:nvPr/>
        </p:nvSpPr>
        <p:spPr bwMode="auto">
          <a:xfrm>
            <a:off x="1182688" y="1557338"/>
            <a:ext cx="2559050" cy="358775"/>
          </a:xfrm>
          <a:prstGeom prst="rect">
            <a:avLst/>
          </a:prstGeom>
          <a:noFill/>
          <a:ln w="9525">
            <a:noFill/>
            <a:miter lim="800000"/>
            <a:headEnd/>
            <a:tailEnd/>
          </a:ln>
        </p:spPr>
        <p:txBody>
          <a:bodyPr lIns="81633" tIns="40817" rIns="81633" bIns="40817">
            <a:spAutoFit/>
          </a:bodyPr>
          <a:lstStyle/>
          <a:p>
            <a:pPr algn="ctr"/>
            <a:r>
              <a:rPr lang="en-US" b="1">
                <a:solidFill>
                  <a:srgbClr val="E51837"/>
                </a:solidFill>
                <a:latin typeface="Lucida Sans" pitchFamily="34" charset="0"/>
              </a:rPr>
              <a:t>Paul McCartney</a:t>
            </a:r>
          </a:p>
        </p:txBody>
      </p:sp>
      <p:sp>
        <p:nvSpPr>
          <p:cNvPr id="16393" name="Rectangle 15"/>
          <p:cNvSpPr>
            <a:spLocks noChangeArrowheads="1"/>
          </p:cNvSpPr>
          <p:nvPr/>
        </p:nvSpPr>
        <p:spPr bwMode="auto">
          <a:xfrm>
            <a:off x="252413" y="5193196"/>
            <a:ext cx="4572000" cy="1200329"/>
          </a:xfrm>
          <a:prstGeom prst="rect">
            <a:avLst/>
          </a:prstGeom>
          <a:noFill/>
          <a:ln w="9525">
            <a:noFill/>
            <a:miter lim="800000"/>
            <a:headEnd/>
            <a:tailEnd/>
          </a:ln>
        </p:spPr>
        <p:txBody>
          <a:bodyPr>
            <a:spAutoFit/>
          </a:bodyPr>
          <a:lstStyle/>
          <a:p>
            <a:pPr algn="ctr"/>
            <a:r>
              <a:rPr lang="en-US" i="1" dirty="0">
                <a:latin typeface="Lucida Sans" pitchFamily="34" charset="0"/>
                <a:ea typeface="MS PGothic" pitchFamily="34" charset="-128"/>
              </a:rPr>
              <a:t>“Dante sounded significantly better </a:t>
            </a:r>
          </a:p>
          <a:p>
            <a:pPr algn="ctr"/>
            <a:r>
              <a:rPr lang="en-US" i="1" dirty="0">
                <a:latin typeface="Lucida Sans" pitchFamily="34" charset="0"/>
                <a:ea typeface="MS PGothic" pitchFamily="34" charset="-128"/>
              </a:rPr>
              <a:t>than other digital formats and </a:t>
            </a:r>
          </a:p>
          <a:p>
            <a:pPr algn="ctr"/>
            <a:r>
              <a:rPr lang="en-US" i="1" dirty="0">
                <a:latin typeface="Lucida Sans" pitchFamily="34" charset="0"/>
                <a:ea typeface="MS PGothic" pitchFamily="34" charset="-128"/>
              </a:rPr>
              <a:t>definitely sounded better than long </a:t>
            </a:r>
          </a:p>
          <a:p>
            <a:pPr algn="ctr"/>
            <a:r>
              <a:rPr lang="en-US" i="1" dirty="0">
                <a:latin typeface="Lucida Sans" pitchFamily="34" charset="0"/>
                <a:ea typeface="MS PGothic" pitchFamily="34" charset="-128"/>
              </a:rPr>
              <a:t>runs of analog cable." </a:t>
            </a:r>
          </a:p>
        </p:txBody>
      </p:sp>
      <p:pic>
        <p:nvPicPr>
          <p:cNvPr id="16394" name="Picture 4"/>
          <p:cNvPicPr>
            <a:picLocks noChangeAspect="1" noChangeArrowheads="1"/>
          </p:cNvPicPr>
          <p:nvPr/>
        </p:nvPicPr>
        <p:blipFill>
          <a:blip r:embed="rId4" cstate="print"/>
          <a:srcRect l="13927"/>
          <a:stretch>
            <a:fillRect/>
          </a:stretch>
        </p:blipFill>
        <p:spPr bwMode="auto">
          <a:xfrm>
            <a:off x="5149850" y="2060575"/>
            <a:ext cx="3635375" cy="3051175"/>
          </a:xfrm>
          <a:prstGeom prst="rect">
            <a:avLst/>
          </a:prstGeom>
          <a:ln>
            <a:noFill/>
          </a:ln>
          <a:effectLst>
            <a:outerShdw blurRad="292100" dist="139700" dir="2700000" algn="tl" rotWithShape="0">
              <a:srgbClr val="333333">
                <a:alpha val="65000"/>
              </a:srgbClr>
            </a:outerShdw>
          </a:effectLst>
        </p:spPr>
      </p:pic>
      <p:sp>
        <p:nvSpPr>
          <p:cNvPr id="13"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Tree>
    <p:extLst>
      <p:ext uri="{BB962C8B-B14F-4D97-AF65-F5344CB8AC3E}">
        <p14:creationId xmlns:p14="http://schemas.microsoft.com/office/powerpoint/2010/main" val="12169209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4699000" y="1412875"/>
            <a:ext cx="4265613" cy="4976813"/>
          </a:xfrm>
          <a:prstGeom prst="rect">
            <a:avLst/>
          </a:prstGeom>
          <a:solidFill>
            <a:schemeClr val="bg1"/>
          </a:solidFill>
          <a:ln w="12700">
            <a:solidFill>
              <a:schemeClr val="accent2"/>
            </a:solidFill>
            <a:miter lim="800000"/>
            <a:headEnd/>
            <a:tailEnd/>
          </a:ln>
          <a:effectLst>
            <a:outerShdw dist="107763" dir="2700000" algn="ctr" rotWithShape="0">
              <a:schemeClr val="bg2">
                <a:alpha val="50000"/>
              </a:schemeClr>
            </a:outerShdw>
          </a:effectLst>
        </p:spPr>
        <p:txBody>
          <a:bodyPr lIns="167792" tIns="41948" rIns="167792" bIns="41948"/>
          <a:lstStyle/>
          <a:p>
            <a:pPr algn="ctr" defTabSz="838200">
              <a:defRPr/>
            </a:pPr>
            <a:endParaRPr lang="en-US" b="1" dirty="0">
              <a:solidFill>
                <a:srgbClr val="E51837"/>
              </a:solidFill>
              <a:latin typeface="Lucida Sans" pitchFamily="34" charset="0"/>
              <a:cs typeface="Arial" charset="0"/>
            </a:endParaRPr>
          </a:p>
        </p:txBody>
      </p:sp>
      <p:sp>
        <p:nvSpPr>
          <p:cNvPr id="10" name="Rectangle 2"/>
          <p:cNvSpPr>
            <a:spLocks noChangeArrowheads="1"/>
          </p:cNvSpPr>
          <p:nvPr/>
        </p:nvSpPr>
        <p:spPr bwMode="auto">
          <a:xfrm>
            <a:off x="377825" y="1414463"/>
            <a:ext cx="4265613" cy="4976812"/>
          </a:xfrm>
          <a:prstGeom prst="rect">
            <a:avLst/>
          </a:prstGeom>
          <a:solidFill>
            <a:schemeClr val="bg1"/>
          </a:solidFill>
          <a:ln w="12700">
            <a:solidFill>
              <a:schemeClr val="accent2"/>
            </a:solidFill>
            <a:miter lim="800000"/>
            <a:headEnd/>
            <a:tailEnd/>
          </a:ln>
          <a:effectLst>
            <a:outerShdw dist="107763" dir="2700000" algn="ctr" rotWithShape="0">
              <a:schemeClr val="bg2">
                <a:alpha val="50000"/>
              </a:schemeClr>
            </a:outerShdw>
          </a:effectLst>
        </p:spPr>
        <p:txBody>
          <a:bodyPr lIns="167792" tIns="41948" rIns="167792" bIns="41948"/>
          <a:lstStyle/>
          <a:p>
            <a:pPr algn="ctr" defTabSz="838200">
              <a:defRPr/>
            </a:pPr>
            <a:endParaRPr lang="en-US" b="1" dirty="0">
              <a:solidFill>
                <a:srgbClr val="E51837"/>
              </a:solidFill>
              <a:latin typeface="Lucida Sans" pitchFamily="34" charset="0"/>
              <a:cs typeface="Arial" charset="0"/>
            </a:endParaRPr>
          </a:p>
        </p:txBody>
      </p:sp>
      <p:sp>
        <p:nvSpPr>
          <p:cNvPr id="8194" name="Title 2"/>
          <p:cNvSpPr>
            <a:spLocks noGrp="1"/>
          </p:cNvSpPr>
          <p:nvPr>
            <p:ph type="title"/>
          </p:nvPr>
        </p:nvSpPr>
        <p:spPr>
          <a:xfrm>
            <a:off x="560388" y="800100"/>
            <a:ext cx="6315075" cy="485775"/>
          </a:xfrm>
        </p:spPr>
        <p:txBody>
          <a:bodyPr/>
          <a:lstStyle/>
          <a:p>
            <a:pPr defTabSz="958850">
              <a:defRPr/>
            </a:pPr>
            <a:r>
              <a:rPr lang="en-US" sz="3200" kern="1200" dirty="0" smtClean="0">
                <a:latin typeface="Arial" charset="0"/>
                <a:ea typeface="+mn-ea"/>
                <a:cs typeface="Arial" charset="0"/>
              </a:rPr>
              <a:t>Dante in installed sound</a:t>
            </a:r>
          </a:p>
        </p:txBody>
      </p:sp>
      <p:sp>
        <p:nvSpPr>
          <p:cNvPr id="12"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18437" name="Rectangle 11"/>
          <p:cNvSpPr>
            <a:spLocks noChangeArrowheads="1"/>
          </p:cNvSpPr>
          <p:nvPr/>
        </p:nvSpPr>
        <p:spPr bwMode="auto">
          <a:xfrm>
            <a:off x="228600" y="5634038"/>
            <a:ext cx="4470400" cy="646331"/>
          </a:xfrm>
          <a:prstGeom prst="rect">
            <a:avLst/>
          </a:prstGeom>
          <a:noFill/>
          <a:ln w="9525">
            <a:noFill/>
            <a:miter lim="800000"/>
            <a:headEnd/>
            <a:tailEnd/>
          </a:ln>
        </p:spPr>
        <p:txBody>
          <a:bodyPr wrap="square">
            <a:spAutoFit/>
          </a:bodyPr>
          <a:lstStyle/>
          <a:p>
            <a:pPr algn="ctr"/>
            <a:r>
              <a:rPr lang="en-US" i="1" dirty="0">
                <a:latin typeface="Lucida Sans" pitchFamily="34" charset="0"/>
                <a:ea typeface="MS PGothic" pitchFamily="34" charset="-128"/>
              </a:rPr>
              <a:t>“Dante network system connected 2 million </a:t>
            </a:r>
            <a:r>
              <a:rPr lang="en-US" i="1" dirty="0" smtClean="0">
                <a:latin typeface="Lucida Sans" pitchFamily="34" charset="0"/>
                <a:ea typeface="MS PGothic" pitchFamily="34" charset="-128"/>
              </a:rPr>
              <a:t>watts </a:t>
            </a:r>
            <a:r>
              <a:rPr lang="en-US" i="1" dirty="0">
                <a:latin typeface="Lucida Sans" pitchFamily="34" charset="0"/>
                <a:ea typeface="MS PGothic" pitchFamily="34" charset="-128"/>
              </a:rPr>
              <a:t>of </a:t>
            </a:r>
            <a:r>
              <a:rPr lang="en-US" i="1" dirty="0" smtClean="0">
                <a:latin typeface="Lucida Sans" pitchFamily="34" charset="0"/>
                <a:ea typeface="MS PGothic" pitchFamily="34" charset="-128"/>
              </a:rPr>
              <a:t>amplifiers”</a:t>
            </a:r>
            <a:endParaRPr lang="en-US" i="1" dirty="0">
              <a:latin typeface="Lucida Sans" pitchFamily="34" charset="0"/>
              <a:ea typeface="MS PGothic" pitchFamily="34" charset="-128"/>
            </a:endParaRPr>
          </a:p>
        </p:txBody>
      </p:sp>
      <p:pic>
        <p:nvPicPr>
          <p:cNvPr id="18438" name="Picture 4" descr="http://img1.superbreak.net/content/images/product/theatre/show/logo/257x187/the-lion-king.jpg"/>
          <p:cNvPicPr>
            <a:picLocks noChangeArrowheads="1"/>
          </p:cNvPicPr>
          <p:nvPr/>
        </p:nvPicPr>
        <p:blipFill>
          <a:blip r:embed="rId3" cstate="print"/>
          <a:srcRect/>
          <a:stretch>
            <a:fillRect/>
          </a:stretch>
        </p:blipFill>
        <p:spPr bwMode="auto">
          <a:xfrm>
            <a:off x="4864100" y="2205038"/>
            <a:ext cx="4029075" cy="3340100"/>
          </a:xfrm>
          <a:prstGeom prst="rect">
            <a:avLst/>
          </a:prstGeom>
          <a:noFill/>
          <a:ln w="9525">
            <a:noFill/>
            <a:miter lim="800000"/>
            <a:headEnd/>
            <a:tailEnd/>
          </a:ln>
        </p:spPr>
      </p:pic>
      <p:sp>
        <p:nvSpPr>
          <p:cNvPr id="18439" name="Rectangle 14"/>
          <p:cNvSpPr>
            <a:spLocks noChangeArrowheads="1"/>
          </p:cNvSpPr>
          <p:nvPr/>
        </p:nvSpPr>
        <p:spPr bwMode="auto">
          <a:xfrm>
            <a:off x="3923928" y="5634038"/>
            <a:ext cx="5220072" cy="646331"/>
          </a:xfrm>
          <a:prstGeom prst="rect">
            <a:avLst/>
          </a:prstGeom>
          <a:noFill/>
          <a:ln w="9525">
            <a:noFill/>
            <a:miter lim="800000"/>
            <a:headEnd/>
            <a:tailEnd/>
          </a:ln>
        </p:spPr>
        <p:txBody>
          <a:bodyPr wrap="square">
            <a:spAutoFit/>
          </a:bodyPr>
          <a:lstStyle/>
          <a:p>
            <a:pPr lvl="1" algn="ctr"/>
            <a:r>
              <a:rPr lang="en-US" i="1" dirty="0">
                <a:latin typeface="Lucida Sans" pitchFamily="34" charset="0"/>
                <a:ea typeface="MS PGothic" pitchFamily="34" charset="-128"/>
              </a:rPr>
              <a:t>“With the Dante Virtual Soundcard, we </a:t>
            </a:r>
            <a:endParaRPr lang="en-US" i="1" dirty="0" smtClean="0">
              <a:latin typeface="Lucida Sans" pitchFamily="34" charset="0"/>
              <a:ea typeface="MS PGothic" pitchFamily="34" charset="-128"/>
            </a:endParaRPr>
          </a:p>
          <a:p>
            <a:pPr lvl="1" algn="ctr"/>
            <a:r>
              <a:rPr lang="en-US" i="1" dirty="0" smtClean="0">
                <a:latin typeface="Lucida Sans" pitchFamily="34" charset="0"/>
                <a:ea typeface="MS PGothic" pitchFamily="34" charset="-128"/>
              </a:rPr>
              <a:t>have </a:t>
            </a:r>
            <a:r>
              <a:rPr lang="en-US" i="1" dirty="0">
                <a:latin typeface="Lucida Sans" pitchFamily="34" charset="0"/>
                <a:ea typeface="MS PGothic" pitchFamily="34" charset="-128"/>
              </a:rPr>
              <a:t>a </a:t>
            </a:r>
            <a:r>
              <a:rPr lang="en-US" i="1" dirty="0" smtClean="0">
                <a:latin typeface="Lucida Sans" pitchFamily="34" charset="0"/>
                <a:ea typeface="MS PGothic" pitchFamily="34" charset="-128"/>
              </a:rPr>
              <a:t>complete recording </a:t>
            </a:r>
            <a:r>
              <a:rPr lang="en-US" i="1" dirty="0">
                <a:latin typeface="Lucida Sans" pitchFamily="34" charset="0"/>
                <a:ea typeface="MS PGothic" pitchFamily="34" charset="-128"/>
              </a:rPr>
              <a:t>solution”</a:t>
            </a:r>
          </a:p>
        </p:txBody>
      </p:sp>
      <p:pic>
        <p:nvPicPr>
          <p:cNvPr id="18440" name="Picture 2" descr="http://i2.cdn.turner.com/cnn/2010/images/02/13/gal.torch.gi.jpg"/>
          <p:cNvPicPr>
            <a:picLocks noChangeAspect="1" noChangeArrowheads="1"/>
          </p:cNvPicPr>
          <p:nvPr/>
        </p:nvPicPr>
        <p:blipFill>
          <a:blip r:embed="rId4" cstate="print"/>
          <a:srcRect l="19527"/>
          <a:stretch>
            <a:fillRect/>
          </a:stretch>
        </p:blipFill>
        <p:spPr bwMode="auto">
          <a:xfrm>
            <a:off x="455613" y="2168525"/>
            <a:ext cx="4116387" cy="3340100"/>
          </a:xfrm>
          <a:prstGeom prst="rect">
            <a:avLst/>
          </a:prstGeom>
          <a:noFill/>
          <a:ln w="9525">
            <a:noFill/>
            <a:miter lim="800000"/>
            <a:headEnd/>
            <a:tailEnd/>
          </a:ln>
        </p:spPr>
      </p:pic>
      <p:sp>
        <p:nvSpPr>
          <p:cNvPr id="18441" name="TextBox 15"/>
          <p:cNvSpPr txBox="1">
            <a:spLocks noChangeArrowheads="1"/>
          </p:cNvSpPr>
          <p:nvPr/>
        </p:nvSpPr>
        <p:spPr bwMode="auto">
          <a:xfrm>
            <a:off x="9525" y="1593850"/>
            <a:ext cx="4638675" cy="358775"/>
          </a:xfrm>
          <a:prstGeom prst="rect">
            <a:avLst/>
          </a:prstGeom>
          <a:noFill/>
          <a:ln w="9525">
            <a:noFill/>
            <a:miter lim="800000"/>
            <a:headEnd/>
            <a:tailEnd/>
          </a:ln>
        </p:spPr>
        <p:txBody>
          <a:bodyPr lIns="81633" tIns="40817" rIns="81633" bIns="40817">
            <a:spAutoFit/>
          </a:bodyPr>
          <a:lstStyle/>
          <a:p>
            <a:pPr algn="ctr"/>
            <a:r>
              <a:rPr lang="en-US" b="1">
                <a:solidFill>
                  <a:srgbClr val="E51837"/>
                </a:solidFill>
                <a:latin typeface="Lucida Sans" pitchFamily="34" charset="0"/>
              </a:rPr>
              <a:t>2010 Winter Olympics</a:t>
            </a:r>
          </a:p>
        </p:txBody>
      </p:sp>
      <p:sp>
        <p:nvSpPr>
          <p:cNvPr id="18442" name="TextBox 15"/>
          <p:cNvSpPr txBox="1">
            <a:spLocks noChangeArrowheads="1"/>
          </p:cNvSpPr>
          <p:nvPr/>
        </p:nvSpPr>
        <p:spPr bwMode="auto">
          <a:xfrm>
            <a:off x="4505325" y="1593850"/>
            <a:ext cx="4638675" cy="358775"/>
          </a:xfrm>
          <a:prstGeom prst="rect">
            <a:avLst/>
          </a:prstGeom>
          <a:noFill/>
          <a:ln w="9525">
            <a:noFill/>
            <a:miter lim="800000"/>
            <a:headEnd/>
            <a:tailEnd/>
          </a:ln>
        </p:spPr>
        <p:txBody>
          <a:bodyPr lIns="81633" tIns="40817" rIns="81633" bIns="40817">
            <a:spAutoFit/>
          </a:bodyPr>
          <a:lstStyle/>
          <a:p>
            <a:pPr algn="ctr"/>
            <a:r>
              <a:rPr lang="en-US" b="1">
                <a:solidFill>
                  <a:srgbClr val="E51837"/>
                </a:solidFill>
                <a:latin typeface="Lucida Sans" pitchFamily="34" charset="0"/>
              </a:rPr>
              <a:t>Broadway, NYC- West End, London</a:t>
            </a:r>
          </a:p>
        </p:txBody>
      </p:sp>
    </p:spTree>
    <p:extLst>
      <p:ext uri="{BB962C8B-B14F-4D97-AF65-F5344CB8AC3E}">
        <p14:creationId xmlns:p14="http://schemas.microsoft.com/office/powerpoint/2010/main" val="60077917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2"/>
          <p:cNvSpPr>
            <a:spLocks noGrp="1"/>
          </p:cNvSpPr>
          <p:nvPr>
            <p:ph type="title"/>
          </p:nvPr>
        </p:nvSpPr>
        <p:spPr>
          <a:xfrm>
            <a:off x="450850" y="836613"/>
            <a:ext cx="5624513" cy="485775"/>
          </a:xfrm>
        </p:spPr>
        <p:txBody>
          <a:bodyPr/>
          <a:lstStyle/>
          <a:p>
            <a:pPr>
              <a:defRPr/>
            </a:pPr>
            <a:r>
              <a:rPr lang="en-US" sz="3200" kern="1200" dirty="0" smtClean="0">
                <a:ea typeface="+mn-ea"/>
                <a:cs typeface="Arial" charset="0"/>
              </a:rPr>
              <a:t>Dante in Stadiums</a:t>
            </a:r>
          </a:p>
        </p:txBody>
      </p:sp>
      <p:sp>
        <p:nvSpPr>
          <p:cNvPr id="8" name="Footer Placeholder 1"/>
          <p:cNvSpPr>
            <a:spLocks noGrp="1"/>
          </p:cNvSpPr>
          <p:nvPr>
            <p:ph type="ftr" sz="quarter" idx="10"/>
          </p:nvPr>
        </p:nvSpPr>
        <p:spPr>
          <a:noFill/>
        </p:spPr>
        <p:txBody>
          <a:bodyPr/>
          <a:lstStyle/>
          <a:p>
            <a:r>
              <a:rPr lang="en-US" dirty="0" smtClean="0">
                <a:cs typeface="Arial" pitchFamily="34" charset="0"/>
              </a:rPr>
              <a:t>Copyright Audinate 2011</a:t>
            </a:r>
            <a:endParaRPr lang="en-US" dirty="0">
              <a:cs typeface="Arial" pitchFamily="34" charset="0"/>
            </a:endParaRPr>
          </a:p>
        </p:txBody>
      </p:sp>
      <p:sp>
        <p:nvSpPr>
          <p:cNvPr id="19459" name="TextBox 14"/>
          <p:cNvSpPr txBox="1">
            <a:spLocks noChangeArrowheads="1"/>
          </p:cNvSpPr>
          <p:nvPr/>
        </p:nvSpPr>
        <p:spPr bwMode="auto">
          <a:xfrm>
            <a:off x="517524" y="1570038"/>
            <a:ext cx="3946525" cy="1282760"/>
          </a:xfrm>
          <a:prstGeom prst="rect">
            <a:avLst/>
          </a:prstGeom>
          <a:noFill/>
          <a:ln w="9525">
            <a:noFill/>
            <a:miter lim="800000"/>
            <a:headEnd/>
            <a:tailEnd/>
          </a:ln>
        </p:spPr>
        <p:txBody>
          <a:bodyPr wrap="square" lIns="81633" tIns="40817" rIns="81633" bIns="40817">
            <a:spAutoFit/>
          </a:bodyPr>
          <a:lstStyle/>
          <a:p>
            <a:pPr algn="ctr"/>
            <a:r>
              <a:rPr lang="en-US" sz="2000" dirty="0" err="1" smtClean="0">
                <a:solidFill>
                  <a:srgbClr val="C00000"/>
                </a:solidFill>
                <a:latin typeface="Lucida Sans" pitchFamily="34" charset="0"/>
                <a:ea typeface="MS PGothic" pitchFamily="34" charset="-128"/>
              </a:rPr>
              <a:t>Twinkenhem</a:t>
            </a:r>
            <a:r>
              <a:rPr lang="en-US" sz="2000" dirty="0" smtClean="0">
                <a:solidFill>
                  <a:srgbClr val="C00000"/>
                </a:solidFill>
                <a:latin typeface="Lucida Sans" pitchFamily="34" charset="0"/>
                <a:ea typeface="MS PGothic" pitchFamily="34" charset="-128"/>
              </a:rPr>
              <a:t> Stadium</a:t>
            </a:r>
            <a:endParaRPr lang="en-US" sz="2000" dirty="0">
              <a:solidFill>
                <a:srgbClr val="C00000"/>
              </a:solidFill>
              <a:latin typeface="Lucida Sans" pitchFamily="34" charset="0"/>
              <a:ea typeface="MS PGothic" pitchFamily="34" charset="-128"/>
            </a:endParaRPr>
          </a:p>
          <a:p>
            <a:pPr algn="ctr"/>
            <a:r>
              <a:rPr lang="en-US" sz="2000" dirty="0" smtClean="0">
                <a:solidFill>
                  <a:srgbClr val="C00000"/>
                </a:solidFill>
                <a:latin typeface="Lucida Sans" pitchFamily="34" charset="0"/>
                <a:ea typeface="MS PGothic" pitchFamily="34" charset="-128"/>
              </a:rPr>
              <a:t>London, England</a:t>
            </a:r>
          </a:p>
          <a:p>
            <a:pPr algn="ctr"/>
            <a:endParaRPr lang="en-US" sz="2000" dirty="0">
              <a:solidFill>
                <a:srgbClr val="C00000"/>
              </a:solidFill>
              <a:latin typeface="Lucida Sans" pitchFamily="34" charset="0"/>
              <a:ea typeface="MS PGothic" pitchFamily="34" charset="-128"/>
            </a:endParaRPr>
          </a:p>
          <a:p>
            <a:pPr algn="ctr"/>
            <a:endParaRPr lang="en-US" dirty="0">
              <a:solidFill>
                <a:srgbClr val="FFFF00"/>
              </a:solidFill>
              <a:ea typeface="MS PGothic" pitchFamily="34" charset="-128"/>
            </a:endParaRPr>
          </a:p>
        </p:txBody>
      </p:sp>
      <p:sp>
        <p:nvSpPr>
          <p:cNvPr id="19460" name="TextBox 15"/>
          <p:cNvSpPr txBox="1">
            <a:spLocks noChangeArrowheads="1"/>
          </p:cNvSpPr>
          <p:nvPr/>
        </p:nvSpPr>
        <p:spPr bwMode="auto">
          <a:xfrm>
            <a:off x="5524500" y="1579563"/>
            <a:ext cx="2903538" cy="698500"/>
          </a:xfrm>
          <a:prstGeom prst="rect">
            <a:avLst/>
          </a:prstGeom>
          <a:noFill/>
          <a:ln w="9525">
            <a:noFill/>
            <a:miter lim="800000"/>
            <a:headEnd/>
            <a:tailEnd/>
          </a:ln>
        </p:spPr>
        <p:txBody>
          <a:bodyPr wrap="none" lIns="81633" tIns="40817" rIns="81633" bIns="40817">
            <a:spAutoFit/>
          </a:bodyPr>
          <a:lstStyle/>
          <a:p>
            <a:pPr algn="ctr"/>
            <a:r>
              <a:rPr lang="en-US" sz="2000" dirty="0">
                <a:solidFill>
                  <a:srgbClr val="C00000"/>
                </a:solidFill>
                <a:latin typeface="Lucida Sans" pitchFamily="34" charset="0"/>
                <a:ea typeface="MS PGothic" pitchFamily="34" charset="-128"/>
              </a:rPr>
              <a:t>Lord’s Cricket Ground</a:t>
            </a:r>
          </a:p>
          <a:p>
            <a:pPr algn="ctr"/>
            <a:r>
              <a:rPr lang="en-US" sz="2000" dirty="0">
                <a:solidFill>
                  <a:srgbClr val="C00000"/>
                </a:solidFill>
                <a:latin typeface="Lucida Sans" pitchFamily="34" charset="0"/>
                <a:ea typeface="MS PGothic" pitchFamily="34" charset="-128"/>
              </a:rPr>
              <a:t>London, England</a:t>
            </a:r>
          </a:p>
        </p:txBody>
      </p:sp>
      <p:pic>
        <p:nvPicPr>
          <p:cNvPr id="19461" name="Picture 2" descr="http://www.secureview.ie/public/upload/image/1258637330lords-cricket-ground.jpg"/>
          <p:cNvPicPr>
            <a:picLocks noChangeArrowheads="1"/>
          </p:cNvPicPr>
          <p:nvPr/>
        </p:nvPicPr>
        <p:blipFill>
          <a:blip r:embed="rId3" cstate="print"/>
          <a:srcRect t="18951" b="13148"/>
          <a:stretch>
            <a:fillRect/>
          </a:stretch>
        </p:blipFill>
        <p:spPr bwMode="auto">
          <a:xfrm>
            <a:off x="5040313" y="2271713"/>
            <a:ext cx="3800475" cy="3028950"/>
          </a:xfrm>
          <a:prstGeom prst="rect">
            <a:avLst/>
          </a:prstGeom>
          <a:ln>
            <a:noFill/>
          </a:ln>
          <a:effectLst>
            <a:outerShdw blurRad="292100" dist="139700" dir="2700000" algn="tl" rotWithShape="0">
              <a:srgbClr val="333333">
                <a:alpha val="65000"/>
              </a:srgbClr>
            </a:outerShdw>
          </a:effectLst>
        </p:spPr>
      </p:pic>
      <p:pic>
        <p:nvPicPr>
          <p:cNvPr id="19462" name="Picture 4" descr="http://img.dailymail.co.uk/i/pix/2008/02_04/TwickenhamPA_468x312.jpg"/>
          <p:cNvPicPr>
            <a:picLocks noChangeArrowheads="1"/>
          </p:cNvPicPr>
          <p:nvPr/>
        </p:nvPicPr>
        <p:blipFill>
          <a:blip r:embed="rId4" cstate="print"/>
          <a:srcRect/>
          <a:stretch>
            <a:fillRect/>
          </a:stretch>
        </p:blipFill>
        <p:spPr bwMode="auto">
          <a:xfrm>
            <a:off x="517525" y="2271713"/>
            <a:ext cx="3946525" cy="3028950"/>
          </a:xfrm>
          <a:prstGeom prst="rect">
            <a:avLst/>
          </a:prstGeom>
          <a:ln>
            <a:noFill/>
          </a:ln>
          <a:effectLst>
            <a:outerShdw blurRad="292100" dist="139700" dir="2700000" algn="tl" rotWithShape="0">
              <a:srgbClr val="333333">
                <a:alpha val="65000"/>
              </a:srgbClr>
            </a:outerShdw>
          </a:effectLst>
        </p:spPr>
      </p:pic>
      <p:sp>
        <p:nvSpPr>
          <p:cNvPr id="19463" name="Rectangle 11"/>
          <p:cNvSpPr>
            <a:spLocks noChangeArrowheads="1"/>
          </p:cNvSpPr>
          <p:nvPr/>
        </p:nvSpPr>
        <p:spPr bwMode="auto">
          <a:xfrm>
            <a:off x="1647825" y="5513388"/>
            <a:ext cx="5915025" cy="830997"/>
          </a:xfrm>
          <a:prstGeom prst="rect">
            <a:avLst/>
          </a:prstGeom>
          <a:noFill/>
          <a:ln w="9525">
            <a:noFill/>
            <a:miter lim="800000"/>
            <a:headEnd/>
            <a:tailEnd/>
          </a:ln>
        </p:spPr>
        <p:txBody>
          <a:bodyPr>
            <a:spAutoFit/>
          </a:bodyPr>
          <a:lstStyle/>
          <a:p>
            <a:pPr algn="ctr"/>
            <a:r>
              <a:rPr lang="en-US" sz="2400" dirty="0">
                <a:solidFill>
                  <a:srgbClr val="C00000"/>
                </a:solidFill>
                <a:latin typeface="Lucida Sans" pitchFamily="34" charset="0"/>
                <a:ea typeface="MS PGothic" pitchFamily="34" charset="-128"/>
              </a:rPr>
              <a:t>Voice Evacuation Audio  Alarm and Public Address Systems </a:t>
            </a:r>
          </a:p>
        </p:txBody>
      </p:sp>
    </p:spTree>
    <p:extLst>
      <p:ext uri="{BB962C8B-B14F-4D97-AF65-F5344CB8AC3E}">
        <p14:creationId xmlns:p14="http://schemas.microsoft.com/office/powerpoint/2010/main" val="23698872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7"/>
          <p:cNvSpPr txBox="1">
            <a:spLocks noChangeArrowheads="1"/>
          </p:cNvSpPr>
          <p:nvPr/>
        </p:nvSpPr>
        <p:spPr bwMode="auto">
          <a:xfrm>
            <a:off x="1116013" y="5058469"/>
            <a:ext cx="7416800" cy="1538883"/>
          </a:xfrm>
          <a:prstGeom prst="rect">
            <a:avLst/>
          </a:prstGeom>
          <a:noFill/>
          <a:ln w="9525">
            <a:noFill/>
            <a:miter lim="800000"/>
            <a:headEnd/>
            <a:tailEnd/>
          </a:ln>
        </p:spPr>
        <p:txBody>
          <a:bodyPr>
            <a:spAutoFit/>
          </a:bodyPr>
          <a:lstStyle/>
          <a:p>
            <a:pPr algn="ctr"/>
            <a:r>
              <a:rPr lang="en-US" sz="3600" dirty="0" smtClean="0">
                <a:solidFill>
                  <a:srgbClr val="E51837"/>
                </a:solidFill>
                <a:latin typeface="Lucida Sans"/>
              </a:rPr>
              <a:t>Network Evolution</a:t>
            </a:r>
          </a:p>
          <a:p>
            <a:pPr lvl="1"/>
            <a:endParaRPr lang="en-US" dirty="0"/>
          </a:p>
          <a:p>
            <a:pPr algn="ctr"/>
            <a:endParaRPr lang="en-US" sz="4000" dirty="0">
              <a:solidFill>
                <a:srgbClr val="E51837"/>
              </a:solidFill>
              <a:latin typeface="Lucida Sans"/>
            </a:endParaRPr>
          </a:p>
        </p:txBody>
      </p:sp>
      <p:sp>
        <p:nvSpPr>
          <p:cNvPr id="7" name="Slide Number Placeholder 6"/>
          <p:cNvSpPr>
            <a:spLocks noGrp="1"/>
          </p:cNvSpPr>
          <p:nvPr>
            <p:ph type="sldNum" sz="quarter" idx="12"/>
          </p:nvPr>
        </p:nvSpPr>
        <p:spPr/>
        <p:txBody>
          <a:bodyPr/>
          <a:lstStyle/>
          <a:p>
            <a:pPr>
              <a:defRPr/>
            </a:pPr>
            <a:fld id="{659F7471-A43C-44B6-9570-A677738050F7}" type="slidenum">
              <a:rPr lang="en-US" smtClean="0"/>
              <a:pPr>
                <a:defRPr/>
              </a:pPr>
              <a:t>9</a:t>
            </a:fld>
            <a:endParaRPr lang="en-US" dirty="0"/>
          </a:p>
        </p:txBody>
      </p:sp>
      <p:pic>
        <p:nvPicPr>
          <p:cNvPr id="31749" name="Picture 9" descr="AudinateWord_BRW_med.gif"/>
          <p:cNvPicPr>
            <a:picLocks noChangeAspect="1"/>
          </p:cNvPicPr>
          <p:nvPr/>
        </p:nvPicPr>
        <p:blipFill>
          <a:blip r:embed="rId3" cstate="print"/>
          <a:srcRect/>
          <a:stretch>
            <a:fillRect/>
          </a:stretch>
        </p:blipFill>
        <p:spPr bwMode="auto">
          <a:xfrm>
            <a:off x="2417763" y="881063"/>
            <a:ext cx="4714875" cy="1158875"/>
          </a:xfrm>
          <a:prstGeom prst="rect">
            <a:avLst/>
          </a:prstGeom>
          <a:noFill/>
          <a:ln w="9525">
            <a:noFill/>
            <a:miter lim="800000"/>
            <a:headEnd/>
            <a:tailEnd/>
          </a:ln>
        </p:spPr>
      </p:pic>
      <p:pic>
        <p:nvPicPr>
          <p:cNvPr id="31750" name="Picture 2" descr="GettyImagesethernet data connection 500kb_87893056.jpg"/>
          <p:cNvPicPr>
            <a:picLocks noChangeArrowheads="1"/>
          </p:cNvPicPr>
          <p:nvPr/>
        </p:nvPicPr>
        <p:blipFill>
          <a:blip r:embed="rId4" cstate="print"/>
          <a:srcRect b="-328"/>
          <a:stretch>
            <a:fillRect/>
          </a:stretch>
        </p:blipFill>
        <p:spPr bwMode="auto">
          <a:xfrm>
            <a:off x="2162175" y="2151063"/>
            <a:ext cx="5087938" cy="2528887"/>
          </a:xfrm>
          <a:prstGeom prst="rect">
            <a:avLst/>
          </a:prstGeom>
          <a:noFill/>
          <a:ln w="9525">
            <a:noFill/>
            <a:miter lim="800000"/>
            <a:headEnd/>
            <a:tailEnd/>
          </a:ln>
        </p:spPr>
      </p:pic>
    </p:spTree>
    <p:extLst>
      <p:ext uri="{BB962C8B-B14F-4D97-AF65-F5344CB8AC3E}">
        <p14:creationId xmlns:p14="http://schemas.microsoft.com/office/powerpoint/2010/main" val="19455201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Audinat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dinate New Design">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2"/>
            </a:solidFill>
            <a:effectLst/>
            <a:latin typeface="Arial" pitchFamily="34" charset="0"/>
          </a:defRPr>
        </a:defPPr>
      </a:lstStyle>
    </a:lnDef>
  </a:objectDefaults>
  <a:extraClrSchemeLst>
    <a:extraClrScheme>
      <a:clrScheme name="Audinate New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udinate New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udinate New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udinate New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udinate New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udinate New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udinate New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udinate New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udinate New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udinate New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udinate New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udinate New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13656</TotalTime>
  <Words>1790</Words>
  <Application>Microsoft Macintosh PowerPoint</Application>
  <PresentationFormat>On-screen Show (4:3)</PresentationFormat>
  <Paragraphs>361</Paragraphs>
  <Slides>28</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Audinate 2</vt:lpstr>
      <vt:lpstr>Worksheet</vt:lpstr>
      <vt:lpstr>PowerPoint Presentation</vt:lpstr>
      <vt:lpstr>About Audinate</vt:lpstr>
      <vt:lpstr>Audinate…leading the way</vt:lpstr>
      <vt:lpstr>Over 45 licensed manufacturers and growing</vt:lpstr>
      <vt:lpstr>Audinate’s markets today… </vt:lpstr>
      <vt:lpstr>PowerPoint Presentation</vt:lpstr>
      <vt:lpstr>Dante in installed sound</vt:lpstr>
      <vt:lpstr>Dante in Stadiums</vt:lpstr>
      <vt:lpstr>PowerPoint Presentation</vt:lpstr>
      <vt:lpstr>Early audio networking over Ethernet approaches</vt:lpstr>
      <vt:lpstr>Early audio over Ethernet limitations</vt:lpstr>
      <vt:lpstr>Convergence of A/V &amp; IT Networks</vt:lpstr>
      <vt:lpstr>AVnu Alliance™</vt:lpstr>
      <vt:lpstr>AVB Clouds</vt:lpstr>
      <vt:lpstr>AVB Transport Protocols – IEEE1722</vt:lpstr>
      <vt:lpstr>AVB Transport Protocols – IEEE1733</vt:lpstr>
      <vt:lpstr>PowerPoint Presentation</vt:lpstr>
      <vt:lpstr>Dante- Making Digital Networking Easy</vt:lpstr>
      <vt:lpstr>PowerPoint Presentation</vt:lpstr>
      <vt:lpstr>Dante Virtual Soundcard </vt:lpstr>
      <vt:lpstr>Migration path of Dante to Dante/AVB</vt:lpstr>
      <vt:lpstr>Migration path of Dante to Dante/AVB</vt:lpstr>
      <vt:lpstr>Migration path of Dante to Dante/AVB</vt:lpstr>
      <vt:lpstr>Migration path of Dante to Dante/AVB</vt:lpstr>
      <vt:lpstr>Migration path of Dante to Dante/AVB</vt:lpstr>
      <vt:lpstr>AVB and network switch market</vt:lpstr>
      <vt:lpstr>Summary AVB</vt:lpstr>
      <vt:lpstr>PowerPoint Presentation</vt:lpstr>
    </vt:vector>
  </TitlesOfParts>
  <Company>NICTA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Myers</dc:creator>
  <cp:lastModifiedBy>Kieran Walsh</cp:lastModifiedBy>
  <cp:revision>450</cp:revision>
  <cp:lastPrinted>2011-04-28T06:24:06Z</cp:lastPrinted>
  <dcterms:created xsi:type="dcterms:W3CDTF">2010-04-05T21:37:56Z</dcterms:created>
  <dcterms:modified xsi:type="dcterms:W3CDTF">2011-05-24T15:53:49Z</dcterms:modified>
</cp:coreProperties>
</file>