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bin" ContentType="application/vnd.openxmlformats-officedocument.oleObject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notesSlides/notesSlide17.xml" ContentType="application/vnd.openxmlformats-officedocument.presentationml.notesSlide+xml"/>
  <Default Extension="jpeg" ContentType="image/jpeg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Default Extension="vml" ContentType="application/vnd.openxmlformats-officedocument.vmlDrawing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Default Extension="gif" ContentType="image/gif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718" r:id="rId1"/>
  </p:sldMasterIdLst>
  <p:notesMasterIdLst>
    <p:notesMasterId r:id="rId42"/>
  </p:notesMasterIdLst>
  <p:handoutMasterIdLst>
    <p:handoutMasterId r:id="rId43"/>
  </p:handoutMasterIdLst>
  <p:sldIdLst>
    <p:sldId id="256" r:id="rId2"/>
    <p:sldId id="298" r:id="rId3"/>
    <p:sldId id="346" r:id="rId4"/>
    <p:sldId id="335" r:id="rId5"/>
    <p:sldId id="342" r:id="rId6"/>
    <p:sldId id="336" r:id="rId7"/>
    <p:sldId id="337" r:id="rId8"/>
    <p:sldId id="338" r:id="rId9"/>
    <p:sldId id="339" r:id="rId10"/>
    <p:sldId id="340" r:id="rId11"/>
    <p:sldId id="341" r:id="rId12"/>
    <p:sldId id="343" r:id="rId13"/>
    <p:sldId id="321" r:id="rId14"/>
    <p:sldId id="322" r:id="rId15"/>
    <p:sldId id="323" r:id="rId16"/>
    <p:sldId id="319" r:id="rId17"/>
    <p:sldId id="320" r:id="rId18"/>
    <p:sldId id="328" r:id="rId19"/>
    <p:sldId id="329" r:id="rId20"/>
    <p:sldId id="330" r:id="rId21"/>
    <p:sldId id="344" r:id="rId22"/>
    <p:sldId id="354" r:id="rId23"/>
    <p:sldId id="308" r:id="rId24"/>
    <p:sldId id="310" r:id="rId25"/>
    <p:sldId id="334" r:id="rId26"/>
    <p:sldId id="301" r:id="rId27"/>
    <p:sldId id="347" r:id="rId28"/>
    <p:sldId id="265" r:id="rId29"/>
    <p:sldId id="348" r:id="rId30"/>
    <p:sldId id="345" r:id="rId31"/>
    <p:sldId id="349" r:id="rId32"/>
    <p:sldId id="269" r:id="rId33"/>
    <p:sldId id="270" r:id="rId34"/>
    <p:sldId id="351" r:id="rId35"/>
    <p:sldId id="274" r:id="rId36"/>
    <p:sldId id="275" r:id="rId37"/>
    <p:sldId id="352" r:id="rId38"/>
    <p:sldId id="277" r:id="rId39"/>
    <p:sldId id="350" r:id="rId40"/>
    <p:sldId id="353" r:id="rId41"/>
  </p:sldIdLst>
  <p:sldSz cx="9144000" cy="6858000" type="screen4x3"/>
  <p:notesSz cx="7099300" cy="10234613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FE4FF"/>
    <a:srgbClr val="00CC00"/>
    <a:srgbClr val="0C4C26"/>
    <a:srgbClr val="FF0000"/>
    <a:srgbClr val="000000"/>
    <a:srgbClr val="CBCBCB"/>
  </p:clrMru>
</p:presentationPr>
</file>

<file path=ppt/tableStyles.xml><?xml version="1.0" encoding="utf-8"?>
<a:tblStyleLst xmlns:a="http://schemas.openxmlformats.org/drawingml/2006/main" def="{5C22544A-7EE6-4342-B048-85BDC9FD1C3A}">
  <a:tblStyle styleId="{125E5076-3810-47DD-B79F-674D7AD40C01}" styleName="Dark Style 1 - Accent 1">
    <a:wholeTbl>
      <a:tcTxStyle>
        <a:fontRef idx="minor">
          <a:scrgbClr r="0" g="0" b="0"/>
        </a:fontRef>
        <a:schemeClr val="lt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wholeTbl>
    <a:band1H>
      <a:tcStyle>
        <a:tcBdr/>
        <a:fill>
          <a:solidFill>
            <a:schemeClr val="accent1">
              <a:shade val="60000"/>
            </a:schemeClr>
          </a:solidFill>
        </a:fill>
      </a:tcStyle>
    </a:band1H>
    <a:band1V>
      <a:tcStyle>
        <a:tcBdr/>
        <a:fill>
          <a:solidFill>
            <a:schemeClr val="accent1">
              <a:shade val="60000"/>
            </a:schemeClr>
          </a:solidFill>
        </a:fill>
      </a:tcStyle>
    </a:band1V>
    <a:lastCol>
      <a:tcTxStyle b="on"/>
      <a:tcStyle>
        <a:tcBdr>
          <a:left>
            <a:ln w="25400" cmpd="sng">
              <a:solidFill>
                <a:schemeClr val="lt1"/>
              </a:solidFill>
            </a:ln>
          </a:left>
        </a:tcBdr>
        <a:fill>
          <a:solidFill>
            <a:schemeClr val="accent1">
              <a:shade val="60000"/>
            </a:schemeClr>
          </a:solidFill>
        </a:fill>
      </a:tcStyle>
    </a:lastCol>
    <a:firstCol>
      <a:tcTxStyle b="on"/>
      <a:tcStyle>
        <a:tcBdr>
          <a:right>
            <a:ln w="25400" cmpd="sng">
              <a:solidFill>
                <a:schemeClr val="lt1"/>
              </a:solidFill>
            </a:ln>
          </a:right>
        </a:tcBdr>
        <a:fill>
          <a:solidFill>
            <a:schemeClr val="accent1">
              <a:shade val="60000"/>
            </a:schemeClr>
          </a:solidFill>
        </a:fill>
      </a:tcStyle>
    </a:firstCol>
    <a:lastRow>
      <a:tcTxStyle b="on"/>
      <a:tcStyle>
        <a:tcBdr>
          <a:top>
            <a:ln w="25400" cmpd="sng">
              <a:solidFill>
                <a:schemeClr val="lt1"/>
              </a:solidFill>
            </a:ln>
          </a:top>
        </a:tcBdr>
        <a:fill>
          <a:solidFill>
            <a:schemeClr val="accent1">
              <a:shade val="40000"/>
            </a:schemeClr>
          </a:solidFill>
        </a:fill>
      </a:tcStyle>
    </a:lastRow>
    <a:seCell>
      <a:tcStyle>
        <a:tcBdr>
          <a:left>
            <a:ln>
              <a:noFill/>
            </a:ln>
          </a:left>
        </a:tcBdr>
      </a:tcStyle>
    </a:seCell>
    <a:swCell>
      <a:tcStyle>
        <a:tcBdr>
          <a:right>
            <a:ln>
              <a:noFill/>
            </a:ln>
          </a:right>
        </a:tcBdr>
      </a:tcStyle>
    </a:swCell>
    <a:firstRow>
      <a:tcTxStyle b="on"/>
      <a:tcStyle>
        <a:tcBdr>
          <a:bottom>
            <a:ln w="254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  <a:neCell>
      <a:tcStyle>
        <a:tcBdr>
          <a:left>
            <a:ln>
              <a:noFill/>
            </a:ln>
          </a:left>
        </a:tcBdr>
      </a:tcStyle>
    </a:neCell>
    <a:nwCell>
      <a:tcStyle>
        <a:tcBdr>
          <a:right>
            <a:ln>
              <a:noFill/>
            </a:ln>
          </a:right>
        </a:tcBdr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3428" autoAdjust="0"/>
    <p:restoredTop sz="91517" autoAdjust="0"/>
  </p:normalViewPr>
  <p:slideViewPr>
    <p:cSldViewPr snapToGrid="0" snapToObjects="1">
      <p:cViewPr varScale="1">
        <p:scale>
          <a:sx n="120" d="100"/>
          <a:sy n="120" d="100"/>
        </p:scale>
        <p:origin x="-16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notesMaster" Target="notesMasters/notesMaster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handoutMaster" Target="handoutMasters/handout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137" cy="512304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4020506" y="0"/>
            <a:ext cx="3077137" cy="512304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fld id="{7AA912B8-846B-451C-BEAB-E31E6791521D}" type="datetime1">
              <a:rPr lang="en-US"/>
              <a:pPr>
                <a:defRPr/>
              </a:pPr>
              <a:t>5/19/2011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720673"/>
            <a:ext cx="3077137" cy="512303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4020506" y="9720673"/>
            <a:ext cx="3077137" cy="512303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fld id="{0BBC5393-AAFF-47DF-84A1-F4995562D068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7137" cy="512304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20506" y="0"/>
            <a:ext cx="3077137" cy="512304"/>
          </a:xfrm>
          <a:prstGeom prst="rect">
            <a:avLst/>
          </a:prstGeom>
        </p:spPr>
        <p:txBody>
          <a:bodyPr vert="horz" lIns="94768" tIns="47384" rIns="94768" bIns="47384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fld id="{515CDC84-0FA5-44B3-A232-6732BFD3D20C}" type="datetime1">
              <a:rPr lang="en-US"/>
              <a:pPr>
                <a:defRPr/>
              </a:pPr>
              <a:t>5/19/2011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992188" y="768350"/>
            <a:ext cx="5114925" cy="38369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68" tIns="47384" rIns="94768" bIns="47384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9599" y="4861155"/>
            <a:ext cx="5680103" cy="4605821"/>
          </a:xfrm>
          <a:prstGeom prst="rect">
            <a:avLst/>
          </a:prstGeom>
        </p:spPr>
        <p:txBody>
          <a:bodyPr vert="horz" lIns="94768" tIns="47384" rIns="94768" bIns="47384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720673"/>
            <a:ext cx="3077137" cy="512303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20506" y="9720673"/>
            <a:ext cx="3077137" cy="512303"/>
          </a:xfrm>
          <a:prstGeom prst="rect">
            <a:avLst/>
          </a:prstGeom>
        </p:spPr>
        <p:txBody>
          <a:bodyPr vert="horz" lIns="94768" tIns="47384" rIns="94768" bIns="47384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b="0">
                <a:latin typeface="+mn-lt"/>
              </a:defRPr>
            </a:lvl1pPr>
          </a:lstStyle>
          <a:p>
            <a:pPr>
              <a:defRPr/>
            </a:pPr>
            <a:fld id="{F6706667-413C-4555-A336-05F224C84728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hdr="0" ftr="0" dt="0"/>
  <p:notesStyle>
    <a:lvl1pPr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1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GB" smtClean="0"/>
          </a:p>
        </p:txBody>
      </p:sp>
      <p:sp>
        <p:nvSpPr>
          <p:cNvPr id="1741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BDA7CA-546F-4E3B-80CB-995218EB4C6E}" type="slidenum">
              <a:rPr lang="en-US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0</a:t>
            </a:fld>
            <a:endParaRPr lang="en-US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2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3299" name="Rectangle 3"/>
          <p:cNvSpPr>
            <a:spLocks noGrp="1"/>
          </p:cNvSpPr>
          <p:nvPr>
            <p:ph type="body" idx="1"/>
          </p:nvPr>
        </p:nvSpPr>
        <p:spPr bwMode="auto">
          <a:xfrm>
            <a:off x="709599" y="4862792"/>
            <a:ext cx="5680103" cy="460418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CH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534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5347" name="Rectangle 3"/>
          <p:cNvSpPr>
            <a:spLocks noGrp="1"/>
          </p:cNvSpPr>
          <p:nvPr>
            <p:ph type="body" idx="1"/>
          </p:nvPr>
        </p:nvSpPr>
        <p:spPr bwMode="auto">
          <a:xfrm>
            <a:off x="709599" y="4862792"/>
            <a:ext cx="5680103" cy="460418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CH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4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9443" name="Rectangle 3"/>
          <p:cNvSpPr>
            <a:spLocks noGrp="1"/>
          </p:cNvSpPr>
          <p:nvPr>
            <p:ph type="body" idx="1"/>
          </p:nvPr>
        </p:nvSpPr>
        <p:spPr bwMode="auto">
          <a:xfrm>
            <a:off x="709599" y="4862792"/>
            <a:ext cx="5680103" cy="460418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CH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2403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One wire,  no more wiring separate audio and data networks.</a:t>
            </a:r>
          </a:p>
          <a:p>
            <a:pPr eaLnBrk="1" hangingPunct="1">
              <a:spcBef>
                <a:spcPct val="0"/>
              </a:spcBef>
            </a:pPr>
            <a:endParaRPr lang="en-US" smtClean="0">
              <a:solidFill>
                <a:schemeClr val="tx2"/>
              </a:solidFill>
              <a:latin typeface="Arial" pitchFamily="34" charset="0"/>
            </a:endParaRPr>
          </a:p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70% bandwidth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Reserves though the path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Duplicates at the port</a:t>
            </a:r>
          </a:p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3427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70% bandwidth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Reserves though the path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Duplicates at the port</a:t>
            </a:r>
          </a:p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445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70% bandwidth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Reserves though the path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Duplicates at the port</a:t>
            </a:r>
          </a:p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The big problem with current audio over ethernet transports is the possibility of interfering traffic.  AVB offers real reservations that understand the network.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If the net is gigabit, or 100Mbit or there is a 100 Mbit link in the network, if there is a wireless link in the network, that is understood.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Time of day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Time to play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Multiple sample rates</a:t>
            </a:r>
          </a:p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137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Time of day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Time to play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Multiple sample rates</a:t>
            </a:r>
          </a:p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9571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Time of day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Time to play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Multiple sample rates</a:t>
            </a:r>
          </a:p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0595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Time of day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Time to play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Multiple sample rates</a:t>
            </a:r>
          </a:p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CH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1619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Time of day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Time to play</a:t>
            </a:r>
          </a:p>
          <a:p>
            <a:pPr eaLnBrk="1" hangingPunct="1">
              <a:spcBef>
                <a:spcPct val="0"/>
              </a:spcBef>
            </a:pPr>
            <a:r>
              <a:rPr lang="en-US" smtClean="0">
                <a:solidFill>
                  <a:schemeClr val="tx2"/>
                </a:solidFill>
                <a:latin typeface="Arial" pitchFamily="34" charset="0"/>
              </a:rPr>
              <a:t>Multiple sample rates</a:t>
            </a:r>
          </a:p>
          <a:p>
            <a:pPr eaLnBrk="1" hangingPunct="1">
              <a:spcBef>
                <a:spcPct val="0"/>
              </a:spcBef>
            </a:pPr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1491" name="Rectangle 3"/>
          <p:cNvSpPr>
            <a:spLocks noGrp="1"/>
          </p:cNvSpPr>
          <p:nvPr>
            <p:ph type="body" idx="1"/>
          </p:nvPr>
        </p:nvSpPr>
        <p:spPr bwMode="auto">
          <a:xfrm>
            <a:off x="709599" y="4862792"/>
            <a:ext cx="5680103" cy="460418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CH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4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1491" name="Rectangle 3"/>
          <p:cNvSpPr>
            <a:spLocks noGrp="1"/>
          </p:cNvSpPr>
          <p:nvPr>
            <p:ph type="body" idx="1"/>
          </p:nvPr>
        </p:nvSpPr>
        <p:spPr bwMode="auto">
          <a:xfrm>
            <a:off x="709599" y="4862792"/>
            <a:ext cx="5680103" cy="460418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CH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1859" name="Rectangle 3"/>
          <p:cNvSpPr>
            <a:spLocks noGrp="1"/>
          </p:cNvSpPr>
          <p:nvPr>
            <p:ph type="body" idx="1"/>
          </p:nvPr>
        </p:nvSpPr>
        <p:spPr bwMode="auto">
          <a:xfrm>
            <a:off x="709599" y="4862792"/>
            <a:ext cx="5680103" cy="460418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CH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23907" name="Rectangle 3"/>
          <p:cNvSpPr>
            <a:spLocks noGrp="1"/>
          </p:cNvSpPr>
          <p:nvPr>
            <p:ph type="body" idx="1"/>
          </p:nvPr>
        </p:nvSpPr>
        <p:spPr bwMode="auto">
          <a:xfrm>
            <a:off x="709599" y="4862792"/>
            <a:ext cx="5680103" cy="460418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CH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66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366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CH" smtClean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4691" name="Rectangle 3"/>
          <p:cNvSpPr>
            <a:spLocks noGrp="1"/>
          </p:cNvSpPr>
          <p:nvPr>
            <p:ph type="body" idx="1"/>
          </p:nvPr>
        </p:nvSpPr>
        <p:spPr bwMode="auto">
          <a:xfrm>
            <a:off x="709599" y="4862792"/>
            <a:ext cx="5680103" cy="460418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CH" smtClean="0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CH" smtClean="0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209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CH" smtClean="0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CH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CH" smtClean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09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209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CH" dirty="0" smtClean="0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CH" smtClean="0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721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721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de-CH" smtClean="0"/>
              <a:t>IT lastig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824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de-CH" smtClean="0"/>
              <a:t>Welche erwähnen?</a:t>
            </a:r>
          </a:p>
          <a:p>
            <a:pPr eaLnBrk="1" hangingPunct="1"/>
            <a:endParaRPr lang="de-CH" smtClean="0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24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3824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de-CH" smtClean="0"/>
              <a:t>Welche erwähnen?</a:t>
            </a:r>
          </a:p>
          <a:p>
            <a:pPr eaLnBrk="1" hangingPunct="1"/>
            <a:endParaRPr lang="de-CH" smtClean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33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2339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de-CH" smtClean="0"/>
              <a:t>5 MINUTEN ZEIT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6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de-CH" smtClean="0"/>
              <a:t>5 MINUTEN ZEIT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6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336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de-CH" smtClean="0"/>
              <a:t>5 MINUTEN ZEIT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541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45411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de-CH" smtClean="0"/>
              <a:t>5 MINUTEN ZEIT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CH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8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3059" name="Rectangle 3"/>
          <p:cNvSpPr>
            <a:spLocks noGrp="1"/>
          </p:cNvSpPr>
          <p:nvPr>
            <p:ph type="body" idx="1"/>
          </p:nvPr>
        </p:nvSpPr>
        <p:spPr bwMode="auto">
          <a:xfrm>
            <a:off x="709599" y="4862792"/>
            <a:ext cx="5680103" cy="460418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CH" smtClean="0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499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CH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739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7395" name="Rectangle 3"/>
          <p:cNvSpPr>
            <a:spLocks noGrp="1"/>
          </p:cNvSpPr>
          <p:nvPr>
            <p:ph type="body" idx="1"/>
          </p:nvPr>
        </p:nvSpPr>
        <p:spPr bwMode="auto">
          <a:xfrm>
            <a:off x="709599" y="4862792"/>
            <a:ext cx="5680103" cy="460418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CH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106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5107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CH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7154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7155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CH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9203" name="Rectangle 3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r>
              <a:rPr lang="en-US" smtClean="0">
                <a:latin typeface="Arial" pitchFamily="34" charset="0"/>
              </a:rPr>
              <a:t>Everyone understands exactly what time it is.</a:t>
            </a:r>
          </a:p>
          <a:p>
            <a:pPr eaLnBrk="1" hangingPunct="1"/>
            <a:r>
              <a:rPr lang="en-US" smtClean="0">
                <a:latin typeface="Arial" pitchFamily="34" charset="0"/>
              </a:rPr>
              <a:t>Every audio/video sample is time-stamped with exactly what time to play.</a:t>
            </a:r>
          </a:p>
          <a:p>
            <a:pPr eaLnBrk="1" hangingPunct="1"/>
            <a:endParaRPr lang="en-US" smtClean="0">
              <a:latin typeface="Arial" pitchFamily="34" charset="0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50" name="Rectangle 2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992188" y="768350"/>
            <a:ext cx="5114925" cy="3836988"/>
          </a:xfrm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1251" name="Rectangle 3"/>
          <p:cNvSpPr>
            <a:spLocks noGrp="1"/>
          </p:cNvSpPr>
          <p:nvPr>
            <p:ph type="body" idx="1"/>
          </p:nvPr>
        </p:nvSpPr>
        <p:spPr bwMode="auto">
          <a:xfrm>
            <a:off x="709599" y="4862792"/>
            <a:ext cx="5680103" cy="4604184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de-CH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1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972730"/>
            <a:ext cx="7772400" cy="583270"/>
          </a:xfrm>
        </p:spPr>
        <p:txBody>
          <a:bodyPr anchor="t">
            <a:noAutofit/>
          </a:bodyPr>
          <a:lstStyle>
            <a:lvl1pPr algn="ctr">
              <a:defRPr sz="3000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589152"/>
            <a:ext cx="6400800" cy="402481"/>
          </a:xfrm>
        </p:spPr>
        <p:txBody>
          <a:bodyPr>
            <a:normAutofit/>
          </a:bodyPr>
          <a:lstStyle>
            <a:lvl1pPr marL="0" indent="0" algn="ctr">
              <a:buNone/>
              <a:defRPr sz="2000" b="1" i="0" kern="1200" baseline="0">
                <a:solidFill>
                  <a:srgbClr val="000000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612900" y="4406900"/>
            <a:ext cx="5930900" cy="457200"/>
          </a:xfrm>
        </p:spPr>
        <p:txBody>
          <a:bodyPr>
            <a:normAutofit/>
          </a:bodyPr>
          <a:lstStyle>
            <a:lvl1pPr algn="ctr">
              <a:buNone/>
              <a:defRPr sz="14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 spd="slow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0"/>
            <a:ext cx="6343650" cy="99853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>
                <a:latin typeface="Arial"/>
                <a:ea typeface="+mj-ea"/>
                <a:cs typeface="Arial"/>
              </a:rPr>
              <a:t>Click to edit Master title style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0"/>
            <a:ext cx="6343650" cy="99853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>
                <a:latin typeface="Arial"/>
                <a:ea typeface="+mj-ea"/>
                <a:cs typeface="Arial"/>
              </a:rPr>
              <a:t>Click to edit Master 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927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231899"/>
            <a:ext cx="5486400" cy="362267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94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6800850" y="65341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Arial"/>
                <a:cs typeface="Arial"/>
              </a:defRPr>
            </a:lvl1pPr>
          </a:lstStyle>
          <a:p>
            <a:pPr>
              <a:defRPr/>
            </a:pPr>
            <a:fld id="{04E7ABA9-B4AE-4976-A97C-D01BB0DE52C6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Title Slide 2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726672"/>
            <a:ext cx="6400800" cy="402481"/>
          </a:xfrm>
        </p:spPr>
        <p:txBody>
          <a:bodyPr>
            <a:normAutofit/>
          </a:bodyPr>
          <a:lstStyle>
            <a:lvl1pPr marL="0" indent="0" algn="ctr">
              <a:buNone/>
              <a:defRPr sz="2000" b="1" i="0" kern="1200" baseline="0">
                <a:solidFill>
                  <a:schemeClr val="tx1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612900" y="5353920"/>
            <a:ext cx="5930900" cy="457200"/>
          </a:xfrm>
        </p:spPr>
        <p:txBody>
          <a:bodyPr>
            <a:normAutofit/>
          </a:bodyPr>
          <a:lstStyle>
            <a:lvl1pPr algn="ctr">
              <a:buNone/>
              <a:defRPr sz="16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612900" y="1358900"/>
            <a:ext cx="5930900" cy="2675150"/>
          </a:xfrm>
        </p:spPr>
        <p:txBody>
          <a:bodyPr rtlCol="0"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85800" y="4105302"/>
            <a:ext cx="7772400" cy="583270"/>
          </a:xfrm>
        </p:spPr>
        <p:txBody>
          <a:bodyPr anchor="t">
            <a:noAutofit/>
          </a:bodyPr>
          <a:lstStyle>
            <a:lvl1pPr algn="ctr">
              <a:defRPr sz="3000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0"/>
            <a:ext cx="6343650" cy="99853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2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726672"/>
            <a:ext cx="6400800" cy="402481"/>
          </a:xfrm>
        </p:spPr>
        <p:txBody>
          <a:bodyPr>
            <a:normAutofit/>
          </a:bodyPr>
          <a:lstStyle>
            <a:lvl1pPr marL="0" indent="0" algn="ctr">
              <a:buNone/>
              <a:defRPr sz="2000" b="1" i="0" kern="1200" baseline="0">
                <a:solidFill>
                  <a:srgbClr val="000000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1612900" y="5353920"/>
            <a:ext cx="5930900" cy="457200"/>
          </a:xfrm>
        </p:spPr>
        <p:txBody>
          <a:bodyPr>
            <a:normAutofit/>
          </a:bodyPr>
          <a:lstStyle>
            <a:lvl1pPr algn="ctr">
              <a:buNone/>
              <a:defRPr sz="14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1612900" y="1358900"/>
            <a:ext cx="5930900" cy="2675150"/>
          </a:xfrm>
        </p:spPr>
        <p:txBody>
          <a:bodyPr rtlCol="0"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  <p:sp>
        <p:nvSpPr>
          <p:cNvPr id="6" name="Title 1"/>
          <p:cNvSpPr>
            <a:spLocks noGrp="1"/>
          </p:cNvSpPr>
          <p:nvPr>
            <p:ph type="ctrTitle"/>
          </p:nvPr>
        </p:nvSpPr>
        <p:spPr>
          <a:xfrm>
            <a:off x="685800" y="4105302"/>
            <a:ext cx="7772400" cy="583270"/>
          </a:xfrm>
        </p:spPr>
        <p:txBody>
          <a:bodyPr anchor="t">
            <a:noAutofit/>
          </a:bodyPr>
          <a:lstStyle>
            <a:lvl1pPr algn="ctr">
              <a:defRPr sz="3000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</p:cSld>
  <p:clrMapOvr>
    <a:masterClrMapping/>
  </p:clrMapOvr>
  <p:transition spd="slow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Title Slide 3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04503" y="2654300"/>
            <a:ext cx="4960816" cy="520700"/>
          </a:xfrm>
        </p:spPr>
        <p:txBody>
          <a:bodyPr anchor="t">
            <a:noAutofit/>
          </a:bodyPr>
          <a:lstStyle>
            <a:lvl1pPr algn="ctr">
              <a:defRPr sz="2800" baseline="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42222" y="3183781"/>
            <a:ext cx="4085378" cy="402481"/>
          </a:xfrm>
        </p:spPr>
        <p:txBody>
          <a:bodyPr>
            <a:normAutofit/>
          </a:bodyPr>
          <a:lstStyle>
            <a:lvl1pPr marL="0" indent="0" algn="ctr">
              <a:buNone/>
              <a:defRPr sz="1800" b="1" i="0" kern="1200" baseline="0">
                <a:solidFill>
                  <a:srgbClr val="000000"/>
                </a:solidFill>
                <a:latin typeface="Arial"/>
                <a:cs typeface="Arial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9" name="Text Placeholder 8"/>
          <p:cNvSpPr>
            <a:spLocks noGrp="1"/>
          </p:cNvSpPr>
          <p:nvPr>
            <p:ph type="body" sz="quarter" idx="10"/>
          </p:nvPr>
        </p:nvSpPr>
        <p:spPr>
          <a:xfrm>
            <a:off x="992182" y="3847170"/>
            <a:ext cx="3785459" cy="457200"/>
          </a:xfrm>
        </p:spPr>
        <p:txBody>
          <a:bodyPr>
            <a:normAutofit/>
          </a:bodyPr>
          <a:lstStyle>
            <a:lvl1pPr algn="ctr">
              <a:buNone/>
              <a:defRPr sz="1200" b="0" i="0">
                <a:solidFill>
                  <a:srgbClr val="666666"/>
                </a:solidFill>
                <a:latin typeface="Arial"/>
                <a:cs typeface="Arial"/>
              </a:defRPr>
            </a:lvl1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7" name="Picture Placeholder 6"/>
          <p:cNvSpPr>
            <a:spLocks noGrp="1"/>
          </p:cNvSpPr>
          <p:nvPr>
            <p:ph type="pic" sz="quarter" idx="11"/>
          </p:nvPr>
        </p:nvSpPr>
        <p:spPr>
          <a:xfrm>
            <a:off x="5646616" y="1358900"/>
            <a:ext cx="3497384" cy="4191000"/>
          </a:xfrm>
        </p:spPr>
        <p:txBody>
          <a:bodyPr rtlCol="0">
            <a:normAutofit/>
          </a:bodyPr>
          <a:lstStyle/>
          <a:p>
            <a:pPr lvl="0"/>
            <a:r>
              <a:rPr lang="en-US" noProof="0" smtClean="0"/>
              <a:t>Click icon to add picture</a:t>
            </a:r>
            <a:endParaRPr lang="en-US" noProof="0"/>
          </a:p>
        </p:txBody>
      </p:sp>
    </p:spTree>
  </p:cSld>
  <p:clrMapOvr>
    <a:masterClrMapping/>
  </p:clrMapOvr>
  <p:transition spd="slow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46200"/>
            <a:ext cx="8229600" cy="48895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46200"/>
            <a:ext cx="4038600" cy="4914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46200"/>
            <a:ext cx="4038600" cy="4914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81113"/>
            <a:ext cx="4040188" cy="484187"/>
          </a:xfrm>
        </p:spPr>
        <p:txBody>
          <a:bodyPr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765300"/>
            <a:ext cx="4040188" cy="4483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281113"/>
            <a:ext cx="4041775" cy="484187"/>
          </a:xfrm>
        </p:spPr>
        <p:txBody>
          <a:bodyPr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765300"/>
            <a:ext cx="4041775" cy="44831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6800850" y="65341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Arial"/>
                <a:cs typeface="Arial"/>
              </a:defRPr>
            </a:lvl1pPr>
          </a:lstStyle>
          <a:p>
            <a:pPr>
              <a:defRPr/>
            </a:pPr>
            <a:fld id="{5E452A3D-DFD7-4FE8-A2DC-30A32F02454E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0"/>
            <a:ext cx="6343650" cy="99853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>
                <a:latin typeface="Arial"/>
                <a:ea typeface="+mj-ea"/>
                <a:cs typeface="Arial"/>
              </a:rPr>
              <a:t>Click to edit Master title style</a:t>
            </a:r>
          </a:p>
        </p:txBody>
      </p:sp>
      <p:sp>
        <p:nvSpPr>
          <p:cNvPr id="6" name="Title 1"/>
          <p:cNvSpPr txBox="1">
            <a:spLocks/>
          </p:cNvSpPr>
          <p:nvPr/>
        </p:nvSpPr>
        <p:spPr>
          <a:xfrm>
            <a:off x="457200" y="0"/>
            <a:ext cx="6343650" cy="998538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400">
                <a:latin typeface="Arial"/>
                <a:ea typeface="+mj-ea"/>
                <a:cs typeface="Arial"/>
              </a:rPr>
              <a:t>Click to edit Master title style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28270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282701"/>
            <a:ext cx="5111750" cy="4965699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444751"/>
            <a:ext cx="3008313" cy="3803649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0"/>
          </p:nvPr>
        </p:nvSpPr>
        <p:spPr>
          <a:xfrm>
            <a:off x="6800850" y="65341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Arial"/>
                <a:cs typeface="Arial"/>
              </a:defRPr>
            </a:lvl1pPr>
          </a:lstStyle>
          <a:p>
            <a:pPr>
              <a:defRPr/>
            </a:pPr>
            <a:fld id="{D9389D88-9576-4443-8E0B-2A24DE7DF54B}" type="slidenum">
              <a:rPr lang="en-US"/>
              <a:pPr>
                <a:defRPr/>
              </a:pPr>
              <a:t>‹Nr.›</a:t>
            </a:fld>
            <a:endParaRPr lang="en-US"/>
          </a:p>
        </p:txBody>
      </p:sp>
    </p:spTree>
  </p:cSld>
  <p:clrMapOvr>
    <a:masterClrMapping/>
  </p:clrMapOvr>
  <p:transition spd="slow">
    <p:fad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0"/>
            <a:ext cx="6343650" cy="998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This Text Will Auto-adjust To Fit 1 Or 2-Line Titles</a:t>
            </a:r>
          </a:p>
        </p:txBody>
      </p:sp>
      <p:sp>
        <p:nvSpPr>
          <p:cNvPr id="3075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9" name="Slide Number Placeholder 3"/>
          <p:cNvSpPr txBox="1">
            <a:spLocks noGrp="1"/>
          </p:cNvSpPr>
          <p:nvPr/>
        </p:nvSpPr>
        <p:spPr bwMode="auto">
          <a:xfrm>
            <a:off x="6800850" y="65341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>
              <a:defRPr/>
            </a:pPr>
            <a:fld id="{A785CA90-88D4-40E4-B2E3-8B3F16547C0B}" type="slidenum">
              <a:rPr lang="en-US" sz="1200">
                <a:cs typeface="Arial" pitchFamily="34" charset="0"/>
              </a:rPr>
              <a:pPr algn="r">
                <a:defRPr/>
              </a:pPr>
              <a:t>‹Nr.›</a:t>
            </a:fld>
            <a:endParaRPr lang="en-US" sz="1200">
              <a:cs typeface="Arial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4" r:id="rId1"/>
    <p:sldLayoutId id="2147483755" r:id="rId2"/>
    <p:sldLayoutId id="2147483756" r:id="rId3"/>
    <p:sldLayoutId id="2147483747" r:id="rId4"/>
    <p:sldLayoutId id="2147483748" r:id="rId5"/>
    <p:sldLayoutId id="2147483749" r:id="rId6"/>
    <p:sldLayoutId id="2147483750" r:id="rId7"/>
    <p:sldLayoutId id="2147483757" r:id="rId8"/>
    <p:sldLayoutId id="2147483758" r:id="rId9"/>
    <p:sldLayoutId id="2147483759" r:id="rId10"/>
    <p:sldLayoutId id="2147483760" r:id="rId11"/>
    <p:sldLayoutId id="2147483751" r:id="rId12"/>
    <p:sldLayoutId id="2147483752" r:id="rId13"/>
    <p:sldLayoutId id="2147483753" r:id="rId14"/>
  </p:sldLayoutIdLst>
  <p:transition spd="slow">
    <p:fade/>
  </p:transition>
  <p:timing>
    <p:tnLst>
      <p:par>
        <p:cTn id="1" dur="indefinite" restart="never" nodeType="tmRoot"/>
      </p:par>
    </p:tnLst>
  </p:timing>
  <p:hf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2400" b="1" kern="1200">
          <a:solidFill>
            <a:srgbClr val="000000"/>
          </a:solidFill>
          <a:latin typeface="Arial"/>
          <a:ea typeface="+mj-ea"/>
          <a:cs typeface="Arial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Arial" pitchFamily="34" charset="0"/>
          <a:cs typeface="Arial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Arial" pitchFamily="34" charset="0"/>
          <a:cs typeface="Arial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Arial" pitchFamily="34" charset="0"/>
          <a:cs typeface="Arial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Arial" pitchFamily="34" charset="0"/>
          <a:cs typeface="Arial" pitchFamily="34" charset="0"/>
        </a:defRPr>
      </a:lvl5pPr>
      <a:lvl6pPr marL="457200" algn="l" defTabSz="457200" rtl="0" fontAlgn="base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Arial" pitchFamily="34" charset="0"/>
          <a:cs typeface="Arial" pitchFamily="34" charset="0"/>
        </a:defRPr>
      </a:lvl6pPr>
      <a:lvl7pPr marL="914400" algn="l" defTabSz="457200" rtl="0" fontAlgn="base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Arial" pitchFamily="34" charset="0"/>
          <a:cs typeface="Arial" pitchFamily="34" charset="0"/>
        </a:defRPr>
      </a:lvl7pPr>
      <a:lvl8pPr marL="1371600" algn="l" defTabSz="457200" rtl="0" fontAlgn="base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Arial" pitchFamily="34" charset="0"/>
          <a:cs typeface="Arial" pitchFamily="34" charset="0"/>
        </a:defRPr>
      </a:lvl8pPr>
      <a:lvl9pPr marL="1828800" algn="l" defTabSz="457200" rtl="0" fontAlgn="base">
        <a:spcBef>
          <a:spcPct val="0"/>
        </a:spcBef>
        <a:spcAft>
          <a:spcPct val="0"/>
        </a:spcAft>
        <a:defRPr sz="2400" b="1">
          <a:solidFill>
            <a:srgbClr val="000000"/>
          </a:solidFill>
          <a:latin typeface="Arial" pitchFamily="34" charset="0"/>
          <a:cs typeface="Arial" pitchFamily="34" charset="0"/>
        </a:defRPr>
      </a:lvl9pPr>
    </p:titleStyle>
    <p:bodyStyle>
      <a:lvl1pPr marL="177800" indent="-177800" algn="l" defTabSz="457200" rtl="0" eaLnBrk="0" fontAlgn="base" hangingPunct="0">
        <a:spcBef>
          <a:spcPct val="20000"/>
        </a:spcBef>
        <a:spcAft>
          <a:spcPts val="600"/>
        </a:spcAft>
        <a:buFont typeface="Wingdings" pitchFamily="2" charset="2"/>
        <a:buChar char="§"/>
        <a:defRPr sz="2000" b="1" kern="1200">
          <a:solidFill>
            <a:schemeClr val="tx1"/>
          </a:solidFill>
          <a:latin typeface="Arial"/>
          <a:ea typeface="+mn-ea"/>
          <a:cs typeface="Arial"/>
        </a:defRPr>
      </a:lvl1pPr>
      <a:lvl2pPr marL="515938" indent="-228600" algn="l" defTabSz="457200" rtl="0" eaLnBrk="0" fontAlgn="base" hangingPunct="0">
        <a:spcBef>
          <a:spcPct val="20000"/>
        </a:spcBef>
        <a:spcAft>
          <a:spcPts val="600"/>
        </a:spcAft>
        <a:buFont typeface="Arial" pitchFamily="34" charset="0"/>
        <a:buChar char="–"/>
        <a:defRPr kern="1200">
          <a:solidFill>
            <a:schemeClr val="tx2"/>
          </a:solidFill>
          <a:latin typeface="Arial"/>
          <a:ea typeface="+mn-ea"/>
          <a:cs typeface="Arial"/>
        </a:defRPr>
      </a:lvl2pPr>
      <a:lvl3pPr marL="744538" indent="-117475" algn="l" defTabSz="457200" rtl="0" eaLnBrk="0" fontAlgn="base" hangingPunct="0">
        <a:spcBef>
          <a:spcPct val="20000"/>
        </a:spcBef>
        <a:spcAft>
          <a:spcPts val="600"/>
        </a:spcAft>
        <a:buFont typeface="Arial" pitchFamily="34" charset="0"/>
        <a:buChar char="•"/>
        <a:defRPr sz="1600" kern="1200">
          <a:solidFill>
            <a:srgbClr val="666666"/>
          </a:solidFill>
          <a:latin typeface="Arial"/>
          <a:ea typeface="+mn-ea"/>
          <a:cs typeface="Arial"/>
        </a:defRPr>
      </a:lvl3pPr>
      <a:lvl4pPr marL="1033463" indent="-177800" algn="l" defTabSz="457200" rtl="0" eaLnBrk="0" fontAlgn="base" hangingPunct="0">
        <a:spcBef>
          <a:spcPct val="20000"/>
        </a:spcBef>
        <a:spcAft>
          <a:spcPts val="600"/>
        </a:spcAft>
        <a:buFont typeface="Arial" pitchFamily="34" charset="0"/>
        <a:buChar char="–"/>
        <a:defRPr sz="1400" kern="1200">
          <a:solidFill>
            <a:srgbClr val="666666"/>
          </a:solidFill>
          <a:latin typeface="Arial"/>
          <a:ea typeface="+mn-ea"/>
          <a:cs typeface="Arial"/>
        </a:defRPr>
      </a:lvl4pPr>
      <a:lvl5pPr marL="1312863" indent="-169863" algn="l" defTabSz="457200" rtl="0" eaLnBrk="0" fontAlgn="base" hangingPunct="0">
        <a:spcBef>
          <a:spcPct val="20000"/>
        </a:spcBef>
        <a:spcAft>
          <a:spcPts val="600"/>
        </a:spcAft>
        <a:buFont typeface="Arial" pitchFamily="34" charset="0"/>
        <a:buChar char="»"/>
        <a:defRPr sz="1400" kern="1200">
          <a:solidFill>
            <a:srgbClr val="666666"/>
          </a:solidFill>
          <a:latin typeface="Arial"/>
          <a:ea typeface="+mn-ea"/>
          <a:cs typeface="Arial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8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1.bin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5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6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7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0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2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8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2.bin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en/0/0d/AVB-Ethernet-connections.pdf" TargetMode="External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4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4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4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gi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png"/><Relationship Id="rId18" Type="http://schemas.openxmlformats.org/officeDocument/2006/relationships/image" Target="../media/image42.png"/><Relationship Id="rId3" Type="http://schemas.openxmlformats.org/officeDocument/2006/relationships/image" Target="../media/image25.png"/><Relationship Id="rId21" Type="http://schemas.openxmlformats.org/officeDocument/2006/relationships/image" Target="../media/image45.png"/><Relationship Id="rId7" Type="http://schemas.openxmlformats.org/officeDocument/2006/relationships/image" Target="../media/image28.png"/><Relationship Id="rId12" Type="http://schemas.openxmlformats.org/officeDocument/2006/relationships/image" Target="../media/image36.png"/><Relationship Id="rId17" Type="http://schemas.openxmlformats.org/officeDocument/2006/relationships/image" Target="../media/image41.png"/><Relationship Id="rId2" Type="http://schemas.openxmlformats.org/officeDocument/2006/relationships/notesSlide" Target="../notesSlides/notesSlide33.xml"/><Relationship Id="rId16" Type="http://schemas.openxmlformats.org/officeDocument/2006/relationships/image" Target="../media/image40.png"/><Relationship Id="rId20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1.png"/><Relationship Id="rId11" Type="http://schemas.openxmlformats.org/officeDocument/2006/relationships/image" Target="../media/image35.png"/><Relationship Id="rId5" Type="http://schemas.openxmlformats.org/officeDocument/2006/relationships/image" Target="../media/image27.png"/><Relationship Id="rId15" Type="http://schemas.openxmlformats.org/officeDocument/2006/relationships/image" Target="../media/image39.png"/><Relationship Id="rId23" Type="http://schemas.openxmlformats.org/officeDocument/2006/relationships/image" Target="../media/image29.gif"/><Relationship Id="rId10" Type="http://schemas.openxmlformats.org/officeDocument/2006/relationships/image" Target="../media/image34.png"/><Relationship Id="rId19" Type="http://schemas.openxmlformats.org/officeDocument/2006/relationships/image" Target="../media/image43.png"/><Relationship Id="rId4" Type="http://schemas.openxmlformats.org/officeDocument/2006/relationships/image" Target="../media/image26.png"/><Relationship Id="rId9" Type="http://schemas.openxmlformats.org/officeDocument/2006/relationships/image" Target="../media/image33.png"/><Relationship Id="rId14" Type="http://schemas.openxmlformats.org/officeDocument/2006/relationships/image" Target="../media/image38.png"/><Relationship Id="rId22" Type="http://schemas.openxmlformats.org/officeDocument/2006/relationships/image" Target="../media/image3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9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55.png"/><Relationship Id="rId4" Type="http://schemas.openxmlformats.org/officeDocument/2006/relationships/image" Target="../media/image54.png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ieee802.org/1/pages/avbridges.html" TargetMode="External"/><Relationship Id="rId7" Type="http://schemas.openxmlformats.org/officeDocument/2006/relationships/hyperlink" Target="http://www.youtube.com/watch?v=ox1pnzPThhI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youtube.com/watch?v=fD9UPurMMnA" TargetMode="External"/><Relationship Id="rId5" Type="http://schemas.openxmlformats.org/officeDocument/2006/relationships/hyperlink" Target="http://www.avnu.org/" TargetMode="External"/><Relationship Id="rId4" Type="http://schemas.openxmlformats.org/officeDocument/2006/relationships/hyperlink" Target="http://en.wikipedia.org/wiki/Audio_Video_Bridging" TargetMode="Externa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4.xml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4.png"/><Relationship Id="rId7" Type="http://schemas.openxmlformats.org/officeDocument/2006/relationships/image" Target="../media/image10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ubtitle 21"/>
          <p:cNvSpPr>
            <a:spLocks noGrp="1"/>
          </p:cNvSpPr>
          <p:nvPr>
            <p:ph type="subTitle" idx="1"/>
          </p:nvPr>
        </p:nvSpPr>
        <p:spPr>
          <a:xfrm>
            <a:off x="1371600" y="4467225"/>
            <a:ext cx="6400800" cy="690563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GB" sz="1600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Attila Karamustafaoglu, Harman / Studer Professional Audio GmbH</a:t>
            </a:r>
          </a:p>
        </p:txBody>
      </p:sp>
      <p:sp>
        <p:nvSpPr>
          <p:cNvPr id="11267" name="Text Placeholder 22"/>
          <p:cNvSpPr>
            <a:spLocks noGrp="1"/>
          </p:cNvSpPr>
          <p:nvPr>
            <p:ph type="body" sz="quarter" idx="10"/>
          </p:nvPr>
        </p:nvSpPr>
        <p:spPr>
          <a:xfrm>
            <a:off x="1612900" y="5354638"/>
            <a:ext cx="5930900" cy="457200"/>
          </a:xfrm>
        </p:spPr>
        <p:txBody>
          <a:bodyPr/>
          <a:lstStyle/>
          <a:p>
            <a:pPr eaLnBrk="1" hangingPunct="1"/>
            <a:r>
              <a:rPr lang="en-GB" dirty="0" smtClean="0">
                <a:latin typeface="Arial" pitchFamily="34" charset="0"/>
                <a:cs typeface="Arial" pitchFamily="34" charset="0"/>
              </a:rPr>
              <a:t>24</a:t>
            </a:r>
            <a:r>
              <a:rPr lang="en-GB" baseline="30000" dirty="0" smtClean="0">
                <a:latin typeface="Arial" pitchFamily="34" charset="0"/>
                <a:cs typeface="Arial" pitchFamily="34" charset="0"/>
              </a:rPr>
              <a:t>th</a:t>
            </a:r>
            <a:r>
              <a:rPr lang="en-GB" dirty="0" smtClean="0">
                <a:latin typeface="Arial" pitchFamily="34" charset="0"/>
                <a:cs typeface="Arial" pitchFamily="34" charset="0"/>
              </a:rPr>
              <a:t> of May, 2011</a:t>
            </a:r>
          </a:p>
        </p:txBody>
      </p:sp>
      <p:sp>
        <p:nvSpPr>
          <p:cNvPr id="11268" name="TextBox 2"/>
          <p:cNvSpPr txBox="1">
            <a:spLocks noChangeArrowheads="1"/>
          </p:cNvSpPr>
          <p:nvPr/>
        </p:nvSpPr>
        <p:spPr bwMode="auto">
          <a:xfrm>
            <a:off x="468313" y="2882900"/>
            <a:ext cx="8178800" cy="739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GB" sz="3200" dirty="0">
                <a:cs typeface="Arial" pitchFamily="34" charset="0"/>
              </a:rPr>
              <a:t>Audio Video Bridging </a:t>
            </a:r>
            <a:r>
              <a:rPr lang="en-GB" sz="3200" dirty="0" smtClean="0">
                <a:cs typeface="Arial" pitchFamily="34" charset="0"/>
              </a:rPr>
              <a:t>AVB</a:t>
            </a:r>
            <a:endParaRPr lang="en-GB" sz="3200" dirty="0"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2274" name="Rectangle 2"/>
          <p:cNvSpPr>
            <a:spLocks noGrp="1"/>
          </p:cNvSpPr>
          <p:nvPr>
            <p:ph type="body" idx="4294967295"/>
          </p:nvPr>
        </p:nvSpPr>
        <p:spPr>
          <a:xfrm>
            <a:off x="457200" y="3733800"/>
            <a:ext cx="8229600" cy="2392363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Slave sends a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Delay_req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() request to the master which tags it with its local time and returns it immediately</a:t>
            </a:r>
          </a:p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By measurement of the difference in time between transmission and receiving the transmission time can be measured. </a:t>
            </a:r>
          </a:p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With this, the slave’s clock can be set to the same time as the master’s. </a:t>
            </a:r>
          </a:p>
        </p:txBody>
      </p:sp>
      <p:sp>
        <p:nvSpPr>
          <p:cNvPr id="182275" name="Rectang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Time Synchronization – “Clocks show the same time of day”</a:t>
            </a:r>
          </a:p>
        </p:txBody>
      </p:sp>
      <p:sp>
        <p:nvSpPr>
          <p:cNvPr id="182276" name="Line 4"/>
          <p:cNvSpPr>
            <a:spLocks noChangeShapeType="1"/>
          </p:cNvSpPr>
          <p:nvPr/>
        </p:nvSpPr>
        <p:spPr bwMode="auto">
          <a:xfrm>
            <a:off x="989013" y="1681163"/>
            <a:ext cx="7083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CH"/>
          </a:p>
        </p:txBody>
      </p:sp>
      <p:sp>
        <p:nvSpPr>
          <p:cNvPr id="182277" name="Line 5"/>
          <p:cNvSpPr>
            <a:spLocks noChangeShapeType="1"/>
          </p:cNvSpPr>
          <p:nvPr/>
        </p:nvSpPr>
        <p:spPr bwMode="auto">
          <a:xfrm>
            <a:off x="1016000" y="2852738"/>
            <a:ext cx="7083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CH"/>
          </a:p>
        </p:txBody>
      </p:sp>
      <p:sp>
        <p:nvSpPr>
          <p:cNvPr id="182278" name="Line 6"/>
          <p:cNvSpPr>
            <a:spLocks noChangeShapeType="1"/>
          </p:cNvSpPr>
          <p:nvPr/>
        </p:nvSpPr>
        <p:spPr bwMode="auto">
          <a:xfrm rot="3814696" flipV="1">
            <a:off x="2015331" y="2274094"/>
            <a:ext cx="1303338" cy="6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CH"/>
          </a:p>
        </p:txBody>
      </p:sp>
      <p:sp>
        <p:nvSpPr>
          <p:cNvPr id="182279" name="Text Box 7"/>
          <p:cNvSpPr txBox="1">
            <a:spLocks noChangeArrowheads="1"/>
          </p:cNvSpPr>
          <p:nvPr/>
        </p:nvSpPr>
        <p:spPr bwMode="auto">
          <a:xfrm rot="3814696">
            <a:off x="1905000" y="2139950"/>
            <a:ext cx="11318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CH" sz="1200" b="0"/>
              <a:t>Delay_req()</a:t>
            </a:r>
          </a:p>
        </p:txBody>
      </p:sp>
      <p:sp>
        <p:nvSpPr>
          <p:cNvPr id="182280" name="Line 8"/>
          <p:cNvSpPr>
            <a:spLocks noChangeShapeType="1"/>
          </p:cNvSpPr>
          <p:nvPr/>
        </p:nvSpPr>
        <p:spPr bwMode="auto">
          <a:xfrm rot="17944481" flipV="1">
            <a:off x="2712244" y="2256632"/>
            <a:ext cx="1303337" cy="6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CH"/>
          </a:p>
        </p:txBody>
      </p:sp>
      <p:sp>
        <p:nvSpPr>
          <p:cNvPr id="182281" name="Text Box 9"/>
          <p:cNvSpPr txBox="1">
            <a:spLocks noChangeArrowheads="1"/>
          </p:cNvSpPr>
          <p:nvPr/>
        </p:nvSpPr>
        <p:spPr bwMode="auto">
          <a:xfrm rot="-3655519">
            <a:off x="2851944" y="2147094"/>
            <a:ext cx="12319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CH" sz="1200" b="0"/>
              <a:t>Delay_resp(t1)</a:t>
            </a:r>
          </a:p>
        </p:txBody>
      </p:sp>
      <p:sp>
        <p:nvSpPr>
          <p:cNvPr id="182282" name="Rectangle 10"/>
          <p:cNvSpPr>
            <a:spLocks noChangeArrowheads="1"/>
          </p:cNvSpPr>
          <p:nvPr/>
        </p:nvSpPr>
        <p:spPr bwMode="auto">
          <a:xfrm>
            <a:off x="385763" y="2573338"/>
            <a:ext cx="107315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1400">
                <a:cs typeface="Arial" pitchFamily="34" charset="0"/>
              </a:rPr>
              <a:t>Master</a:t>
            </a:r>
          </a:p>
        </p:txBody>
      </p:sp>
      <p:sp>
        <p:nvSpPr>
          <p:cNvPr id="182283" name="Rectangle 11"/>
          <p:cNvSpPr>
            <a:spLocks noChangeArrowheads="1"/>
          </p:cNvSpPr>
          <p:nvPr/>
        </p:nvSpPr>
        <p:spPr bwMode="auto">
          <a:xfrm>
            <a:off x="692150" y="1403350"/>
            <a:ext cx="107315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1400">
                <a:cs typeface="Arial" pitchFamily="34" charset="0"/>
              </a:rPr>
              <a:t>Slave</a:t>
            </a:r>
          </a:p>
        </p:txBody>
      </p:sp>
      <p:sp>
        <p:nvSpPr>
          <p:cNvPr id="182284" name="Rectangle 12"/>
          <p:cNvSpPr>
            <a:spLocks noChangeArrowheads="1"/>
          </p:cNvSpPr>
          <p:nvPr/>
        </p:nvSpPr>
        <p:spPr bwMode="auto">
          <a:xfrm>
            <a:off x="8142288" y="2706688"/>
            <a:ext cx="695325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1000">
                <a:cs typeface="Arial" pitchFamily="34" charset="0"/>
              </a:rPr>
              <a:t>t master</a:t>
            </a:r>
          </a:p>
        </p:txBody>
      </p:sp>
      <p:sp>
        <p:nvSpPr>
          <p:cNvPr id="182285" name="Rectangle 13"/>
          <p:cNvSpPr>
            <a:spLocks noChangeArrowheads="1"/>
          </p:cNvSpPr>
          <p:nvPr/>
        </p:nvSpPr>
        <p:spPr bwMode="auto">
          <a:xfrm>
            <a:off x="2854325" y="2840038"/>
            <a:ext cx="339725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1200">
                <a:cs typeface="Arial" pitchFamily="34" charset="0"/>
              </a:rPr>
              <a:t>t1</a:t>
            </a:r>
          </a:p>
        </p:txBody>
      </p:sp>
      <p:sp>
        <p:nvSpPr>
          <p:cNvPr id="182286" name="Rectangle 14"/>
          <p:cNvSpPr>
            <a:spLocks noChangeArrowheads="1"/>
          </p:cNvSpPr>
          <p:nvPr/>
        </p:nvSpPr>
        <p:spPr bwMode="auto">
          <a:xfrm>
            <a:off x="2195513" y="1423988"/>
            <a:ext cx="339725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1200">
                <a:cs typeface="Arial" pitchFamily="34" charset="0"/>
              </a:rPr>
              <a:t>t0</a:t>
            </a:r>
          </a:p>
        </p:txBody>
      </p:sp>
      <p:sp>
        <p:nvSpPr>
          <p:cNvPr id="182287" name="Rectangle 15"/>
          <p:cNvSpPr>
            <a:spLocks noChangeArrowheads="1"/>
          </p:cNvSpPr>
          <p:nvPr/>
        </p:nvSpPr>
        <p:spPr bwMode="auto">
          <a:xfrm>
            <a:off x="3473450" y="1416050"/>
            <a:ext cx="339725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1200">
                <a:cs typeface="Arial" pitchFamily="34" charset="0"/>
              </a:rPr>
              <a:t>t2</a:t>
            </a:r>
          </a:p>
        </p:txBody>
      </p:sp>
      <p:sp>
        <p:nvSpPr>
          <p:cNvPr id="182288" name="Line 16"/>
          <p:cNvSpPr>
            <a:spLocks noChangeShapeType="1"/>
          </p:cNvSpPr>
          <p:nvPr/>
        </p:nvSpPr>
        <p:spPr bwMode="auto">
          <a:xfrm rot="3814696" flipV="1">
            <a:off x="4734719" y="2274094"/>
            <a:ext cx="1303338" cy="6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CH"/>
          </a:p>
        </p:txBody>
      </p:sp>
      <p:sp>
        <p:nvSpPr>
          <p:cNvPr id="182289" name="Text Box 17"/>
          <p:cNvSpPr txBox="1">
            <a:spLocks noChangeArrowheads="1"/>
          </p:cNvSpPr>
          <p:nvPr/>
        </p:nvSpPr>
        <p:spPr bwMode="auto">
          <a:xfrm rot="3814696">
            <a:off x="4624388" y="2139950"/>
            <a:ext cx="1131888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CH" sz="1200" b="0"/>
              <a:t>Delay_req()</a:t>
            </a:r>
          </a:p>
        </p:txBody>
      </p:sp>
      <p:sp>
        <p:nvSpPr>
          <p:cNvPr id="182290" name="Line 18"/>
          <p:cNvSpPr>
            <a:spLocks noChangeShapeType="1"/>
          </p:cNvSpPr>
          <p:nvPr/>
        </p:nvSpPr>
        <p:spPr bwMode="auto">
          <a:xfrm rot="17944481" flipV="1">
            <a:off x="5431631" y="2256632"/>
            <a:ext cx="1303337" cy="6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CH"/>
          </a:p>
        </p:txBody>
      </p:sp>
      <p:sp>
        <p:nvSpPr>
          <p:cNvPr id="182291" name="Text Box 19"/>
          <p:cNvSpPr txBox="1">
            <a:spLocks noChangeArrowheads="1"/>
          </p:cNvSpPr>
          <p:nvPr/>
        </p:nvSpPr>
        <p:spPr bwMode="auto">
          <a:xfrm rot="-3655519">
            <a:off x="5571332" y="2147094"/>
            <a:ext cx="1231900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CH" sz="1200" b="0"/>
              <a:t>Delay_resp(t1)</a:t>
            </a:r>
          </a:p>
        </p:txBody>
      </p:sp>
      <p:sp>
        <p:nvSpPr>
          <p:cNvPr id="182292" name="Rectangle 20"/>
          <p:cNvSpPr>
            <a:spLocks noChangeArrowheads="1"/>
          </p:cNvSpPr>
          <p:nvPr/>
        </p:nvSpPr>
        <p:spPr bwMode="auto">
          <a:xfrm>
            <a:off x="5573713" y="2840038"/>
            <a:ext cx="339725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1200">
                <a:cs typeface="Arial" pitchFamily="34" charset="0"/>
              </a:rPr>
              <a:t>t4</a:t>
            </a:r>
          </a:p>
        </p:txBody>
      </p:sp>
      <p:sp>
        <p:nvSpPr>
          <p:cNvPr id="182293" name="Rectangle 21"/>
          <p:cNvSpPr>
            <a:spLocks noChangeArrowheads="1"/>
          </p:cNvSpPr>
          <p:nvPr/>
        </p:nvSpPr>
        <p:spPr bwMode="auto">
          <a:xfrm>
            <a:off x="4914900" y="1423988"/>
            <a:ext cx="339725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1200">
                <a:cs typeface="Arial" pitchFamily="34" charset="0"/>
              </a:rPr>
              <a:t>t3</a:t>
            </a:r>
          </a:p>
        </p:txBody>
      </p:sp>
      <p:sp>
        <p:nvSpPr>
          <p:cNvPr id="182294" name="Rectangle 22"/>
          <p:cNvSpPr>
            <a:spLocks noChangeArrowheads="1"/>
          </p:cNvSpPr>
          <p:nvPr/>
        </p:nvSpPr>
        <p:spPr bwMode="auto">
          <a:xfrm>
            <a:off x="6192838" y="1416050"/>
            <a:ext cx="339725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1200">
                <a:cs typeface="Arial" pitchFamily="34" charset="0"/>
              </a:rPr>
              <a:t>t5</a:t>
            </a:r>
          </a:p>
        </p:txBody>
      </p:sp>
      <p:sp>
        <p:nvSpPr>
          <p:cNvPr id="182295" name="Rectangle 23"/>
          <p:cNvSpPr>
            <a:spLocks noChangeArrowheads="1"/>
          </p:cNvSpPr>
          <p:nvPr/>
        </p:nvSpPr>
        <p:spPr bwMode="auto">
          <a:xfrm>
            <a:off x="8083550" y="1562100"/>
            <a:ext cx="852488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1000">
                <a:cs typeface="Arial" pitchFamily="34" charset="0"/>
              </a:rPr>
              <a:t>t slave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22" name="Rectangle 2"/>
          <p:cNvSpPr>
            <a:spLocks noGrp="1"/>
          </p:cNvSpPr>
          <p:nvPr>
            <p:ph type="title" idx="4294967295"/>
          </p:nvPr>
        </p:nvSpPr>
        <p:spPr>
          <a:xfrm>
            <a:off x="504825" y="0"/>
            <a:ext cx="6048375" cy="939800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“Time stamping” of PTP Packets</a:t>
            </a:r>
            <a:endParaRPr lang="en-US" sz="2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4323" name="Rectangle 3"/>
          <p:cNvSpPr>
            <a:spLocks noGrp="1"/>
          </p:cNvSpPr>
          <p:nvPr>
            <p:ph type="body" sz="half" idx="4294967295"/>
          </p:nvPr>
        </p:nvSpPr>
        <p:spPr>
          <a:xfrm>
            <a:off x="573088" y="5597525"/>
            <a:ext cx="7648575" cy="965200"/>
          </a:xfrm>
        </p:spPr>
        <p:txBody>
          <a:bodyPr/>
          <a:lstStyle/>
          <a:p>
            <a:pPr eaLnBrk="1" hangingPunct="1"/>
            <a:r>
              <a:rPr lang="en-US" sz="1800" dirty="0" smtClean="0">
                <a:latin typeface="Arial" pitchFamily="34" charset="0"/>
                <a:cs typeface="Arial" pitchFamily="34" charset="0"/>
              </a:rPr>
              <a:t>The timestamps are inserted very far down in the OSI layer stack by the timestamp engine to minimize network jitter. </a:t>
            </a:r>
          </a:p>
        </p:txBody>
      </p:sp>
      <p:graphicFrame>
        <p:nvGraphicFramePr>
          <p:cNvPr id="184324" name="Object 2"/>
          <p:cNvGraphicFramePr>
            <a:graphicFrameLocks noChangeAspect="1"/>
          </p:cNvGraphicFramePr>
          <p:nvPr>
            <p:ph sz="half" idx="4294967295"/>
          </p:nvPr>
        </p:nvGraphicFramePr>
        <p:xfrm>
          <a:off x="504825" y="1223963"/>
          <a:ext cx="7534275" cy="4435475"/>
        </p:xfrm>
        <a:graphic>
          <a:graphicData uri="http://schemas.openxmlformats.org/presentationml/2006/ole">
            <p:oleObj spid="_x0000_s184324" name="Visio" r:id="rId4" imgW="7608951" imgH="4480560" progId="Visio.Drawing.11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8" name="Rectangle 2"/>
          <p:cNvSpPr>
            <a:spLocks noGrp="1"/>
          </p:cNvSpPr>
          <p:nvPr>
            <p:ph type="body" idx="4294967295"/>
          </p:nvPr>
        </p:nvSpPr>
        <p:spPr>
          <a:xfrm>
            <a:off x="457200" y="1504950"/>
            <a:ext cx="7853363" cy="4016375"/>
          </a:xfrm>
        </p:spPr>
        <p:txBody>
          <a:bodyPr/>
          <a:lstStyle/>
          <a:p>
            <a:pPr marL="381000" indent="-381000" eaLnBrk="1" hangingPunct="1">
              <a:buFontTx/>
              <a:buAutoNum type="arabicPeriod"/>
            </a:pPr>
            <a:r>
              <a:rPr lang="en-US" dirty="0" smtClean="0">
                <a:solidFill>
                  <a:srgbClr val="AFE4FF"/>
                </a:solidFill>
                <a:latin typeface="Arial" pitchFamily="34" charset="0"/>
                <a:cs typeface="Arial" pitchFamily="34" charset="0"/>
              </a:rPr>
              <a:t>Synchronization</a:t>
            </a:r>
            <a:br>
              <a:rPr lang="en-US" dirty="0" smtClean="0">
                <a:solidFill>
                  <a:srgbClr val="AFE4FF"/>
                </a:solidFill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solidFill>
                  <a:srgbClr val="AFE4FF"/>
                </a:solidFill>
                <a:latin typeface="Arial" pitchFamily="34" charset="0"/>
                <a:cs typeface="Arial" pitchFamily="34" charset="0"/>
              </a:rPr>
              <a:t>PTP – Precision Timing Protocol</a:t>
            </a:r>
            <a:br>
              <a:rPr lang="en-US" dirty="0" smtClean="0">
                <a:solidFill>
                  <a:srgbClr val="AFE4FF"/>
                </a:solidFill>
                <a:latin typeface="Arial" pitchFamily="34" charset="0"/>
                <a:cs typeface="Arial" pitchFamily="34" charset="0"/>
              </a:rPr>
            </a:br>
            <a:endParaRPr lang="en-US" dirty="0" smtClean="0">
              <a:solidFill>
                <a:srgbClr val="AFE4FF"/>
              </a:solidFill>
              <a:latin typeface="Arial" pitchFamily="34" charset="0"/>
              <a:cs typeface="Arial" pitchFamily="34" charset="0"/>
            </a:endParaRPr>
          </a:p>
          <a:p>
            <a:pPr marL="381000" indent="-381000" eaLnBrk="1" hangingPunct="1">
              <a:buFontTx/>
              <a:buAutoNum type="arabicPeriod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Streaming/Bandwidth reservation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>SRP – Stream Reservation Protocol</a:t>
            </a:r>
          </a:p>
          <a:p>
            <a:pPr marL="381000" indent="-381000" eaLnBrk="1" hangingPunct="1">
              <a:buFontTx/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88419" name="Rectang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The two basic principles of AVB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blank orange fram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58" y="911649"/>
            <a:ext cx="2692712" cy="2155529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6340475" y="1071563"/>
            <a:ext cx="2611438" cy="1217923"/>
          </a:xfrm>
          <a:prstGeom prst="rect">
            <a:avLst/>
          </a:prstGeom>
          <a:noFill/>
        </p:spPr>
        <p:txBody>
          <a:bodyPr lIns="54001" tIns="27000" rIns="54001" bIns="270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US" sz="2800" dirty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Lt BT"/>
              </a:rPr>
              <a:t>75% </a:t>
            </a:r>
            <a:r>
              <a:rPr lang="en-US" sz="2800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Lt BT"/>
              </a:rPr>
              <a:t>of the bandwidth can be reserved</a:t>
            </a:r>
            <a:endParaRPr lang="en-US" sz="2800" dirty="0">
              <a:solidFill>
                <a:srgbClr val="FFFF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utura Lt BT"/>
            </a:endParaRPr>
          </a:p>
        </p:txBody>
      </p:sp>
      <p:pic>
        <p:nvPicPr>
          <p:cNvPr id="14338" name="Picture 2" descr="F:\Cable Cross Sections\Cable 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3192" y="2670048"/>
            <a:ext cx="6153924" cy="343815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29701" name="Rectangle 4"/>
          <p:cNvSpPr>
            <a:spLocks noChangeArrowheads="1"/>
          </p:cNvSpPr>
          <p:nvPr/>
        </p:nvSpPr>
        <p:spPr bwMode="auto">
          <a:xfrm>
            <a:off x="171450" y="2894013"/>
            <a:ext cx="36972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1" tIns="27000" rIns="54001" bIns="27000">
            <a:spAutoFit/>
          </a:bodyPr>
          <a:lstStyle/>
          <a:p>
            <a:pPr algn="r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de-CH">
              <a:solidFill>
                <a:schemeClr val="tx2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blank orange fram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58" y="911649"/>
            <a:ext cx="2692712" cy="2155529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13314" name="Picture 2" descr="F:\Cable Cross Sections\Cable 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321" y="2670051"/>
            <a:ext cx="6153924" cy="343815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30725" name="Rectangle 4"/>
          <p:cNvSpPr>
            <a:spLocks noChangeArrowheads="1"/>
          </p:cNvSpPr>
          <p:nvPr/>
        </p:nvSpPr>
        <p:spPr bwMode="auto">
          <a:xfrm>
            <a:off x="171450" y="2894013"/>
            <a:ext cx="36972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1" tIns="27000" rIns="54001" bIns="27000">
            <a:spAutoFit/>
          </a:bodyPr>
          <a:lstStyle/>
          <a:p>
            <a:pPr algn="r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de-CH">
              <a:solidFill>
                <a:schemeClr val="tx2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340475" y="1071563"/>
            <a:ext cx="2611438" cy="1217923"/>
          </a:xfrm>
          <a:prstGeom prst="rect">
            <a:avLst/>
          </a:prstGeom>
          <a:noFill/>
        </p:spPr>
        <p:txBody>
          <a:bodyPr lIns="54001" tIns="27000" rIns="54001" bIns="270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US" sz="2800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Lt BT"/>
              </a:rPr>
              <a:t>75% of the bandwidth can be reserved</a:t>
            </a:r>
            <a:endParaRPr lang="en-US" sz="2800" dirty="0">
              <a:solidFill>
                <a:srgbClr val="FFFF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utura Lt BT"/>
            </a:endParaRPr>
          </a:p>
        </p:txBody>
      </p:sp>
    </p:spTree>
  </p:cSld>
  <p:clrMapOvr>
    <a:masterClrMapping/>
  </p:clrMapOvr>
  <p:transition spd="slow" advClick="0" advTm="1000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F:\blank orange fram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300158" y="911649"/>
            <a:ext cx="2692712" cy="2155529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31748" name="Rectangle 4"/>
          <p:cNvSpPr>
            <a:spLocks noChangeArrowheads="1"/>
          </p:cNvSpPr>
          <p:nvPr/>
        </p:nvSpPr>
        <p:spPr bwMode="auto">
          <a:xfrm>
            <a:off x="171450" y="2894013"/>
            <a:ext cx="3697288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54001" tIns="27000" rIns="54001" bIns="27000">
            <a:spAutoFit/>
          </a:bodyPr>
          <a:lstStyle/>
          <a:p>
            <a:pPr algn="r" eaLnBrk="0" hangingPunct="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de-CH">
              <a:solidFill>
                <a:schemeClr val="tx2"/>
              </a:solidFill>
            </a:endParaRPr>
          </a:p>
        </p:txBody>
      </p:sp>
      <p:pic>
        <p:nvPicPr>
          <p:cNvPr id="1027" name="Picture 3" descr="F:\Cable Cross Sections\Cable 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3192" y="2670048"/>
            <a:ext cx="6153924" cy="343815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6340475" y="1071563"/>
            <a:ext cx="2611438" cy="1217923"/>
          </a:xfrm>
          <a:prstGeom prst="rect">
            <a:avLst/>
          </a:prstGeom>
          <a:noFill/>
        </p:spPr>
        <p:txBody>
          <a:bodyPr lIns="54001" tIns="27000" rIns="54001" bIns="270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US" sz="2800" dirty="0" smtClean="0">
                <a:solidFill>
                  <a:srgbClr val="FFFF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Futura Lt BT"/>
              </a:rPr>
              <a:t>75% of the bandwidth can be reserved</a:t>
            </a:r>
            <a:endParaRPr lang="en-US" sz="2800" dirty="0">
              <a:solidFill>
                <a:srgbClr val="FFFF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utura Lt B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blank orange fram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320" y="911649"/>
            <a:ext cx="2973949" cy="2380661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311150" y="1206500"/>
            <a:ext cx="2613025" cy="1605721"/>
          </a:xfrm>
          <a:prstGeom prst="rect">
            <a:avLst/>
          </a:prstGeom>
          <a:noFill/>
        </p:spPr>
        <p:txBody>
          <a:bodyPr lIns="54001" tIns="27000" rIns="54001" bIns="2700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US" sz="2800" dirty="0" smtClean="0">
                <a:solidFill>
                  <a:srgbClr val="FFFFCC"/>
                </a:solidFill>
                <a:effectLst>
                  <a:outerShdw blurRad="355600" algn="ctr" rotWithShape="0">
                    <a:srgbClr val="FFFF99"/>
                  </a:outerShdw>
                </a:effectLst>
                <a:latin typeface="Futura Lt BT" pitchFamily="34" charset="0"/>
              </a:rPr>
              <a:t>bandwidth is reserved through the entire path…</a:t>
            </a:r>
            <a:endParaRPr lang="en-US" sz="2800" dirty="0">
              <a:solidFill>
                <a:srgbClr val="FFFF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utura Lt BT"/>
            </a:endParaRPr>
          </a:p>
        </p:txBody>
      </p:sp>
      <p:pic>
        <p:nvPicPr>
          <p:cNvPr id="7170" name="Picture 2" descr="F:\Bandwidth 2\BW 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4223" y="2438401"/>
            <a:ext cx="6258411" cy="375904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F:\blank orange fram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320" y="911649"/>
            <a:ext cx="2973949" cy="2380661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311150" y="1206500"/>
            <a:ext cx="2613025" cy="1605721"/>
          </a:xfrm>
          <a:prstGeom prst="rect">
            <a:avLst/>
          </a:prstGeom>
          <a:noFill/>
        </p:spPr>
        <p:txBody>
          <a:bodyPr lIns="54001" tIns="27000" rIns="54001" bIns="27000">
            <a:spAutoFit/>
          </a:bodyPr>
          <a:lstStyle/>
          <a:p>
            <a:pPr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US" sz="2800" dirty="0" smtClean="0">
                <a:solidFill>
                  <a:srgbClr val="FFFFCC"/>
                </a:solidFill>
                <a:effectLst>
                  <a:outerShdw blurRad="355600" algn="ctr" rotWithShape="0">
                    <a:srgbClr val="FFFF99"/>
                  </a:outerShdw>
                </a:effectLst>
                <a:latin typeface="Futura Lt BT" pitchFamily="34" charset="0"/>
              </a:rPr>
              <a:t>bandwidth is reserved through the entire path…</a:t>
            </a:r>
            <a:endParaRPr lang="en-US" sz="2800" dirty="0">
              <a:solidFill>
                <a:srgbClr val="FFFF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utura Lt BT"/>
            </a:endParaRPr>
          </a:p>
        </p:txBody>
      </p:sp>
      <p:pic>
        <p:nvPicPr>
          <p:cNvPr id="6147" name="Picture 3" descr="F:\Bandwidth 2\BW 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4222" y="2441448"/>
            <a:ext cx="6258411" cy="3759046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blank orange fram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8452" y="911649"/>
            <a:ext cx="2973949" cy="2380661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2" name="Picture 2" descr="F:\AV streaming 2\AVS 2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1168" y="2286000"/>
            <a:ext cx="6105766" cy="366736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6099175" y="1084263"/>
            <a:ext cx="2692400" cy="1827320"/>
          </a:xfrm>
          <a:prstGeom prst="rect">
            <a:avLst/>
          </a:prstGeom>
          <a:noFill/>
        </p:spPr>
        <p:txBody>
          <a:bodyPr lIns="54001" tIns="27000" rIns="54001" bIns="270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US" sz="3200" dirty="0" smtClean="0">
                <a:solidFill>
                  <a:srgbClr val="FFFFCC"/>
                </a:solidFill>
                <a:effectLst>
                  <a:outerShdw blurRad="355600" algn="ctr" rotWithShape="0">
                    <a:srgbClr val="FFFF99"/>
                  </a:outerShdw>
                </a:effectLst>
                <a:latin typeface="Futura Lt BT" pitchFamily="34" charset="0"/>
              </a:rPr>
              <a:t>audio and video are streamed on one network</a:t>
            </a:r>
            <a:endParaRPr lang="en-US" sz="3000" dirty="0">
              <a:solidFill>
                <a:srgbClr val="FFFF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utura Lt BT"/>
            </a:endParaRPr>
          </a:p>
        </p:txBody>
      </p:sp>
      <p:sp>
        <p:nvSpPr>
          <p:cNvPr id="36871" name="Rectangle 2"/>
          <p:cNvSpPr>
            <a:spLocks/>
          </p:cNvSpPr>
          <p:nvPr/>
        </p:nvSpPr>
        <p:spPr bwMode="auto">
          <a:xfrm>
            <a:off x="831850" y="638175"/>
            <a:ext cx="4167188" cy="1085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81000" indent="-381000">
              <a:spcBef>
                <a:spcPct val="20000"/>
              </a:spcBef>
              <a:spcAft>
                <a:spcPts val="600"/>
              </a:spcAft>
            </a:pPr>
            <a:r>
              <a:rPr lang="en-US" sz="2000" dirty="0" smtClean="0">
                <a:cs typeface="Arial" pitchFamily="34" charset="0"/>
              </a:rPr>
              <a:t>The middle switch duplicates the stream onto a further port.</a:t>
            </a:r>
            <a:endParaRPr lang="en-US" sz="2000" dirty="0">
              <a:solidFill>
                <a:srgbClr val="AFE4FF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blank orange fram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8452" y="911649"/>
            <a:ext cx="2973949" cy="2380661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2" name="Picture 2" descr="F:\AV streaming 2\AVS 3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1168" y="2286000"/>
            <a:ext cx="6105766" cy="366736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6099175" y="1084263"/>
            <a:ext cx="2692400" cy="1605721"/>
          </a:xfrm>
          <a:prstGeom prst="rect">
            <a:avLst/>
          </a:prstGeom>
          <a:noFill/>
        </p:spPr>
        <p:txBody>
          <a:bodyPr lIns="54001" tIns="27000" rIns="54001" bIns="270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US" sz="2800" dirty="0" smtClean="0">
                <a:solidFill>
                  <a:srgbClr val="FFFFCC"/>
                </a:solidFill>
                <a:effectLst>
                  <a:outerShdw blurRad="355600" algn="ctr" rotWithShape="0">
                    <a:srgbClr val="FFFF99"/>
                  </a:outerShdw>
                </a:effectLst>
                <a:latin typeface="Futura Lt BT" pitchFamily="34" charset="0"/>
              </a:rPr>
              <a:t>audio and video are streamed on one network</a:t>
            </a:r>
            <a:endParaRPr lang="en-US" sz="2800" dirty="0">
              <a:solidFill>
                <a:srgbClr val="FFFF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utura Lt B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None/>
              <a:tabLst>
                <a:tab pos="3770313" algn="l"/>
              </a:tabLst>
            </a:pPr>
            <a:r>
              <a:rPr lang="de-CH" sz="1700" dirty="0" smtClean="0">
                <a:latin typeface="Arial" pitchFamily="34" charset="0"/>
                <a:cs typeface="Arial" pitchFamily="34" charset="0"/>
              </a:rPr>
              <a:t>Agenda</a:t>
            </a: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</a:pPr>
            <a:r>
              <a:rPr lang="de-CH" sz="17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Principle</a:t>
            </a:r>
            <a:r>
              <a:rPr lang="de-CH" sz="17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de-CH" sz="17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operation</a:t>
            </a:r>
            <a:endParaRPr lang="de-CH" sz="17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</a:pPr>
            <a:r>
              <a:rPr lang="de-CH" sz="17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Key Advantages of AVB</a:t>
            </a: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</a:pPr>
            <a:r>
              <a:rPr lang="de-CH" sz="17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Further</a:t>
            </a:r>
            <a:r>
              <a:rPr lang="de-CH" sz="17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CH" sz="17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Development</a:t>
            </a:r>
            <a:endParaRPr lang="de-CH" sz="17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</a:pPr>
            <a:r>
              <a:rPr lang="de-CH" sz="17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Installed</a:t>
            </a:r>
            <a:r>
              <a:rPr lang="de-CH" sz="17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Basis</a:t>
            </a: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</a:pPr>
            <a:r>
              <a:rPr lang="de-CH" sz="17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Questions</a:t>
            </a:r>
            <a:endParaRPr lang="de-CH" sz="17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blank orange fram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938452" y="911649"/>
            <a:ext cx="2973949" cy="2380661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5122" name="Picture 2" descr="F:\AV streaming 2\AVS 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01168" y="2286000"/>
            <a:ext cx="6105766" cy="366736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7" name="TextBox 6"/>
          <p:cNvSpPr txBox="1"/>
          <p:nvPr/>
        </p:nvSpPr>
        <p:spPr>
          <a:xfrm>
            <a:off x="6099175" y="1084263"/>
            <a:ext cx="2692400" cy="1605721"/>
          </a:xfrm>
          <a:prstGeom prst="rect">
            <a:avLst/>
          </a:prstGeom>
          <a:noFill/>
        </p:spPr>
        <p:txBody>
          <a:bodyPr lIns="54001" tIns="27000" rIns="54001" bIns="270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</a:pPr>
            <a:r>
              <a:rPr lang="en-US" sz="2800" dirty="0" smtClean="0">
                <a:solidFill>
                  <a:srgbClr val="FFFFCC"/>
                </a:solidFill>
                <a:effectLst>
                  <a:outerShdw blurRad="355600" algn="ctr" rotWithShape="0">
                    <a:srgbClr val="FFFF99"/>
                  </a:outerShdw>
                </a:effectLst>
                <a:latin typeface="Futura Lt BT" pitchFamily="34" charset="0"/>
              </a:rPr>
              <a:t>audio and video are streamed on one network</a:t>
            </a:r>
            <a:endParaRPr lang="en-US" sz="2800" dirty="0">
              <a:solidFill>
                <a:srgbClr val="FFFF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Futura Lt BT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GB" dirty="0" smtClean="0">
                <a:latin typeface="Arial" pitchFamily="34" charset="0"/>
                <a:cs typeface="Arial" pitchFamily="34" charset="0"/>
              </a:rPr>
              <a:t>Bandwidth reservation</a:t>
            </a:r>
            <a:endParaRPr lang="en-GB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223233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1523" y="1758397"/>
            <a:ext cx="2886075" cy="2705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3235" name="Picture 3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838493" y="1489462"/>
            <a:ext cx="2886075" cy="4324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32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232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466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GB" dirty="0" smtClean="0">
                <a:latin typeface="Arial" pitchFamily="34" charset="0"/>
                <a:cs typeface="Arial" pitchFamily="34" charset="0"/>
              </a:rPr>
              <a:t>Presentation time</a:t>
            </a:r>
          </a:p>
        </p:txBody>
      </p:sp>
      <p:sp>
        <p:nvSpPr>
          <p:cNvPr id="190467" name="Rectangle 3"/>
          <p:cNvSpPr>
            <a:spLocks noGrp="1"/>
          </p:cNvSpPr>
          <p:nvPr>
            <p:ph type="body" idx="4294967295"/>
          </p:nvPr>
        </p:nvSpPr>
        <p:spPr>
          <a:xfrm>
            <a:off x="457200" y="954088"/>
            <a:ext cx="8229600" cy="20955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buNone/>
            </a:pPr>
            <a:r>
              <a:rPr lang="en-GB" sz="1800" dirty="0" smtClean="0"/>
              <a:t>For each audio/video packet, a presentation time is specified by the sender. It has a fixed offset to the sampling time which is a (user-definable) constant. The default value for this constant is 2ms, resulting in an overall network latency of 2ms.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r>
              <a:rPr lang="en-GB" sz="1800" dirty="0" smtClean="0">
                <a:latin typeface="Arial" pitchFamily="34" charset="0"/>
                <a:cs typeface="Arial" pitchFamily="34" charset="0"/>
              </a:rPr>
              <a:t>This mechanism grants that all signals are played out at the same time, regardless of the path they travel through between source and sink. By default AVB specifies a maximum hop count of 7.</a:t>
            </a:r>
          </a:p>
          <a:p>
            <a:pPr eaLnBrk="1" hangingPunct="1">
              <a:lnSpc>
                <a:spcPct val="80000"/>
              </a:lnSpc>
              <a:buFont typeface="Wingdings" pitchFamily="2" charset="2"/>
              <a:buNone/>
            </a:pPr>
            <a:endParaRPr lang="en-GB" sz="180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90468" name="Text Box 4"/>
          <p:cNvSpPr txBox="1">
            <a:spLocks noChangeArrowheads="1"/>
          </p:cNvSpPr>
          <p:nvPr/>
        </p:nvSpPr>
        <p:spPr bwMode="auto">
          <a:xfrm>
            <a:off x="727075" y="3025775"/>
            <a:ext cx="2281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CH" sz="1200" b="0"/>
              <a:t>Packet k (sampled at 1h15’47“35</a:t>
            </a:r>
            <a:r>
              <a:rPr lang="de-CH" sz="1200">
                <a:solidFill>
                  <a:srgbClr val="FF0000"/>
                </a:solidFill>
              </a:rPr>
              <a:t>5</a:t>
            </a:r>
            <a:r>
              <a:rPr lang="de-CH" sz="1200" b="0"/>
              <a:t>253415ns)</a:t>
            </a:r>
          </a:p>
        </p:txBody>
      </p:sp>
      <p:sp>
        <p:nvSpPr>
          <p:cNvPr id="190469" name="Text Box 5"/>
          <p:cNvSpPr txBox="1">
            <a:spLocks noChangeArrowheads="1"/>
          </p:cNvSpPr>
          <p:nvPr/>
        </p:nvSpPr>
        <p:spPr bwMode="auto">
          <a:xfrm>
            <a:off x="728663" y="3489325"/>
            <a:ext cx="2281237" cy="5588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CH" sz="1200" b="0"/>
              <a:t>„play me at</a:t>
            </a:r>
          </a:p>
          <a:p>
            <a:pPr eaLnBrk="0" hangingPunct="0">
              <a:spcBef>
                <a:spcPct val="50000"/>
              </a:spcBef>
            </a:pPr>
            <a:r>
              <a:rPr lang="de-CH" sz="1200" b="0"/>
              <a:t>1h15’47“35</a:t>
            </a:r>
            <a:r>
              <a:rPr lang="de-CH" sz="1200">
                <a:solidFill>
                  <a:srgbClr val="FF0000"/>
                </a:solidFill>
              </a:rPr>
              <a:t>7</a:t>
            </a:r>
            <a:r>
              <a:rPr lang="de-CH" sz="1200" b="0"/>
              <a:t>253415ns“</a:t>
            </a:r>
          </a:p>
        </p:txBody>
      </p:sp>
      <p:sp>
        <p:nvSpPr>
          <p:cNvPr id="190470" name="Text Box 6"/>
          <p:cNvSpPr txBox="1">
            <a:spLocks noChangeArrowheads="1"/>
          </p:cNvSpPr>
          <p:nvPr/>
        </p:nvSpPr>
        <p:spPr bwMode="auto">
          <a:xfrm>
            <a:off x="730250" y="4041775"/>
            <a:ext cx="2281238" cy="1931988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CH" sz="1200" b="0"/>
              <a:t>A/V Data</a:t>
            </a:r>
          </a:p>
          <a:p>
            <a:pPr eaLnBrk="0" hangingPunct="0">
              <a:spcBef>
                <a:spcPct val="50000"/>
              </a:spcBef>
            </a:pPr>
            <a:endParaRPr lang="de-CH" sz="1200" b="0"/>
          </a:p>
          <a:p>
            <a:pPr eaLnBrk="0" hangingPunct="0">
              <a:spcBef>
                <a:spcPct val="50000"/>
              </a:spcBef>
            </a:pPr>
            <a:endParaRPr lang="de-CH" sz="1200" b="0"/>
          </a:p>
          <a:p>
            <a:pPr eaLnBrk="0" hangingPunct="0">
              <a:spcBef>
                <a:spcPct val="50000"/>
              </a:spcBef>
            </a:pPr>
            <a:endParaRPr lang="de-CH" sz="1200" b="0"/>
          </a:p>
          <a:p>
            <a:pPr eaLnBrk="0" hangingPunct="0">
              <a:spcBef>
                <a:spcPct val="50000"/>
              </a:spcBef>
            </a:pPr>
            <a:endParaRPr lang="de-CH" sz="1200" b="0"/>
          </a:p>
          <a:p>
            <a:pPr eaLnBrk="0" hangingPunct="0">
              <a:spcBef>
                <a:spcPct val="50000"/>
              </a:spcBef>
            </a:pPr>
            <a:endParaRPr lang="de-CH" sz="1200" b="0"/>
          </a:p>
          <a:p>
            <a:pPr eaLnBrk="0" hangingPunct="0">
              <a:spcBef>
                <a:spcPct val="50000"/>
              </a:spcBef>
            </a:pPr>
            <a:endParaRPr lang="de-CH" sz="1200" b="0"/>
          </a:p>
        </p:txBody>
      </p:sp>
      <p:sp>
        <p:nvSpPr>
          <p:cNvPr id="190471" name="Text Box 7"/>
          <p:cNvSpPr txBox="1">
            <a:spLocks noChangeArrowheads="1"/>
          </p:cNvSpPr>
          <p:nvPr/>
        </p:nvSpPr>
        <p:spPr bwMode="auto">
          <a:xfrm>
            <a:off x="3267075" y="3492500"/>
            <a:ext cx="2281238" cy="5588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CH" sz="1200" b="0"/>
              <a:t>„play me at</a:t>
            </a:r>
          </a:p>
          <a:p>
            <a:pPr eaLnBrk="0" hangingPunct="0">
              <a:spcBef>
                <a:spcPct val="50000"/>
              </a:spcBef>
            </a:pPr>
            <a:r>
              <a:rPr lang="de-CH" sz="1200" b="0"/>
              <a:t>1h15’47“35</a:t>
            </a:r>
            <a:r>
              <a:rPr lang="de-CH" sz="1200">
                <a:solidFill>
                  <a:srgbClr val="FF0000"/>
                </a:solidFill>
              </a:rPr>
              <a:t>7</a:t>
            </a:r>
            <a:r>
              <a:rPr lang="de-CH" sz="1200" b="0"/>
              <a:t>378415ns“</a:t>
            </a:r>
          </a:p>
        </p:txBody>
      </p:sp>
      <p:sp>
        <p:nvSpPr>
          <p:cNvPr id="190472" name="Text Box 8"/>
          <p:cNvSpPr txBox="1">
            <a:spLocks noChangeArrowheads="1"/>
          </p:cNvSpPr>
          <p:nvPr/>
        </p:nvSpPr>
        <p:spPr bwMode="auto">
          <a:xfrm>
            <a:off x="3268663" y="4044950"/>
            <a:ext cx="2281237" cy="1931988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CH" sz="1200" b="0"/>
              <a:t>A/V Data</a:t>
            </a:r>
          </a:p>
          <a:p>
            <a:pPr eaLnBrk="0" hangingPunct="0">
              <a:spcBef>
                <a:spcPct val="50000"/>
              </a:spcBef>
            </a:pPr>
            <a:endParaRPr lang="de-CH" sz="1200" b="0"/>
          </a:p>
          <a:p>
            <a:pPr eaLnBrk="0" hangingPunct="0">
              <a:spcBef>
                <a:spcPct val="50000"/>
              </a:spcBef>
            </a:pPr>
            <a:endParaRPr lang="de-CH" sz="1200" b="0"/>
          </a:p>
          <a:p>
            <a:pPr eaLnBrk="0" hangingPunct="0">
              <a:spcBef>
                <a:spcPct val="50000"/>
              </a:spcBef>
            </a:pPr>
            <a:endParaRPr lang="de-CH" sz="1200" b="0"/>
          </a:p>
          <a:p>
            <a:pPr eaLnBrk="0" hangingPunct="0">
              <a:spcBef>
                <a:spcPct val="50000"/>
              </a:spcBef>
            </a:pPr>
            <a:endParaRPr lang="de-CH" sz="1200" b="0"/>
          </a:p>
          <a:p>
            <a:pPr eaLnBrk="0" hangingPunct="0">
              <a:spcBef>
                <a:spcPct val="50000"/>
              </a:spcBef>
            </a:pPr>
            <a:endParaRPr lang="de-CH" sz="1200" b="0"/>
          </a:p>
          <a:p>
            <a:pPr eaLnBrk="0" hangingPunct="0">
              <a:spcBef>
                <a:spcPct val="50000"/>
              </a:spcBef>
            </a:pPr>
            <a:endParaRPr lang="de-CH" sz="1200" b="0"/>
          </a:p>
        </p:txBody>
      </p:sp>
      <p:sp>
        <p:nvSpPr>
          <p:cNvPr id="190473" name="Text Box 9"/>
          <p:cNvSpPr txBox="1">
            <a:spLocks noChangeArrowheads="1"/>
          </p:cNvSpPr>
          <p:nvPr/>
        </p:nvSpPr>
        <p:spPr bwMode="auto">
          <a:xfrm>
            <a:off x="6456363" y="3495675"/>
            <a:ext cx="2281237" cy="558800"/>
          </a:xfrm>
          <a:prstGeom prst="rect">
            <a:avLst/>
          </a:prstGeom>
          <a:solidFill>
            <a:srgbClr val="FFCC99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CH" sz="1200" b="0"/>
              <a:t>„play me at</a:t>
            </a:r>
          </a:p>
          <a:p>
            <a:pPr eaLnBrk="0" hangingPunct="0">
              <a:spcBef>
                <a:spcPct val="50000"/>
              </a:spcBef>
            </a:pPr>
            <a:r>
              <a:rPr lang="de-CH" sz="1200" b="0"/>
              <a:t>1h15’47“35</a:t>
            </a:r>
            <a:r>
              <a:rPr lang="de-CH" sz="1200">
                <a:solidFill>
                  <a:srgbClr val="FF0000"/>
                </a:solidFill>
              </a:rPr>
              <a:t>7</a:t>
            </a:r>
            <a:r>
              <a:rPr lang="de-CH" sz="1200" b="0"/>
              <a:t>503415ns“</a:t>
            </a:r>
          </a:p>
        </p:txBody>
      </p:sp>
      <p:sp>
        <p:nvSpPr>
          <p:cNvPr id="190474" name="Text Box 10"/>
          <p:cNvSpPr txBox="1">
            <a:spLocks noChangeArrowheads="1"/>
          </p:cNvSpPr>
          <p:nvPr/>
        </p:nvSpPr>
        <p:spPr bwMode="auto">
          <a:xfrm>
            <a:off x="6457950" y="4048125"/>
            <a:ext cx="2281238" cy="1931988"/>
          </a:xfrm>
          <a:prstGeom prst="rect">
            <a:avLst/>
          </a:prstGeom>
          <a:solidFill>
            <a:srgbClr val="FF99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CH" sz="1200" b="0"/>
              <a:t>A/V Data</a:t>
            </a:r>
          </a:p>
          <a:p>
            <a:pPr eaLnBrk="0" hangingPunct="0">
              <a:spcBef>
                <a:spcPct val="50000"/>
              </a:spcBef>
            </a:pPr>
            <a:endParaRPr lang="de-CH" sz="1200" b="0"/>
          </a:p>
          <a:p>
            <a:pPr eaLnBrk="0" hangingPunct="0">
              <a:spcBef>
                <a:spcPct val="50000"/>
              </a:spcBef>
            </a:pPr>
            <a:endParaRPr lang="de-CH" sz="1200" b="0"/>
          </a:p>
          <a:p>
            <a:pPr eaLnBrk="0" hangingPunct="0">
              <a:spcBef>
                <a:spcPct val="50000"/>
              </a:spcBef>
            </a:pPr>
            <a:endParaRPr lang="de-CH" sz="1200" b="0"/>
          </a:p>
          <a:p>
            <a:pPr eaLnBrk="0" hangingPunct="0">
              <a:spcBef>
                <a:spcPct val="50000"/>
              </a:spcBef>
            </a:pPr>
            <a:endParaRPr lang="de-CH" sz="1200" b="0"/>
          </a:p>
          <a:p>
            <a:pPr eaLnBrk="0" hangingPunct="0">
              <a:spcBef>
                <a:spcPct val="50000"/>
              </a:spcBef>
            </a:pPr>
            <a:endParaRPr lang="de-CH" sz="1200" b="0"/>
          </a:p>
          <a:p>
            <a:pPr eaLnBrk="0" hangingPunct="0">
              <a:spcBef>
                <a:spcPct val="50000"/>
              </a:spcBef>
            </a:pPr>
            <a:endParaRPr lang="de-CH" sz="1200" b="0"/>
          </a:p>
        </p:txBody>
      </p:sp>
      <p:sp>
        <p:nvSpPr>
          <p:cNvPr id="190475" name="Line 11"/>
          <p:cNvSpPr>
            <a:spLocks noChangeShapeType="1"/>
          </p:cNvSpPr>
          <p:nvPr/>
        </p:nvSpPr>
        <p:spPr bwMode="auto">
          <a:xfrm>
            <a:off x="5626100" y="4476750"/>
            <a:ext cx="741363" cy="0"/>
          </a:xfrm>
          <a:prstGeom prst="line">
            <a:avLst/>
          </a:prstGeom>
          <a:noFill/>
          <a:ln w="38100">
            <a:solidFill>
              <a:schemeClr val="tx1"/>
            </a:solidFill>
            <a:prstDash val="dash"/>
            <a:round/>
            <a:headEnd/>
            <a:tailEnd/>
          </a:ln>
        </p:spPr>
        <p:txBody>
          <a:bodyPr/>
          <a:lstStyle/>
          <a:p>
            <a:endParaRPr lang="de-CH"/>
          </a:p>
        </p:txBody>
      </p:sp>
      <p:sp>
        <p:nvSpPr>
          <p:cNvPr id="190476" name="Text Box 12"/>
          <p:cNvSpPr txBox="1">
            <a:spLocks noChangeArrowheads="1"/>
          </p:cNvSpPr>
          <p:nvPr/>
        </p:nvSpPr>
        <p:spPr bwMode="auto">
          <a:xfrm>
            <a:off x="3265488" y="3027363"/>
            <a:ext cx="2281237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CH" sz="1200" b="0"/>
              <a:t>Packet k+1 (sampled at 1h15’47“35</a:t>
            </a:r>
            <a:r>
              <a:rPr lang="de-CH" sz="1200">
                <a:solidFill>
                  <a:srgbClr val="FF0000"/>
                </a:solidFill>
              </a:rPr>
              <a:t>5</a:t>
            </a:r>
            <a:r>
              <a:rPr lang="de-CH" sz="1200" b="0"/>
              <a:t>378415ns)</a:t>
            </a:r>
          </a:p>
        </p:txBody>
      </p:sp>
      <p:sp>
        <p:nvSpPr>
          <p:cNvPr id="190477" name="Text Box 13"/>
          <p:cNvSpPr txBox="1">
            <a:spLocks noChangeArrowheads="1"/>
          </p:cNvSpPr>
          <p:nvPr/>
        </p:nvSpPr>
        <p:spPr bwMode="auto">
          <a:xfrm>
            <a:off x="6454775" y="3028950"/>
            <a:ext cx="228123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CH" sz="1200" b="0"/>
              <a:t>Packet k+2 (sampled at 1h15’47“35</a:t>
            </a:r>
            <a:r>
              <a:rPr lang="de-CH" sz="1200">
                <a:solidFill>
                  <a:srgbClr val="FF0000"/>
                </a:solidFill>
              </a:rPr>
              <a:t>5</a:t>
            </a:r>
            <a:r>
              <a:rPr lang="de-CH" sz="1200" b="0"/>
              <a:t>503415ns)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dirty="0" smtClean="0"/>
              <a:t>Protocol encapsulation</a:t>
            </a:r>
            <a:endParaRPr lang="en-GB" dirty="0" smtClean="0">
              <a:latin typeface="Arial" pitchFamily="34" charset="0"/>
              <a:cs typeface="Arial" pitchFamily="34" charset="0"/>
            </a:endParaRPr>
          </a:p>
        </p:txBody>
      </p:sp>
      <p:graphicFrame>
        <p:nvGraphicFramePr>
          <p:cNvPr id="2050" name="Object 2"/>
          <p:cNvGraphicFramePr>
            <a:graphicFrameLocks noChangeAspect="1"/>
          </p:cNvGraphicFramePr>
          <p:nvPr>
            <p:ph idx="1"/>
          </p:nvPr>
        </p:nvGraphicFramePr>
        <p:xfrm>
          <a:off x="106363" y="1177925"/>
          <a:ext cx="8905875" cy="3556000"/>
        </p:xfrm>
        <a:graphic>
          <a:graphicData uri="http://schemas.openxmlformats.org/presentationml/2006/ole">
            <p:oleObj spid="_x0000_s2050" name="Visio" r:id="rId4" imgW="10062210" imgH="4017264" progId="Visio.Drawing.11">
              <p:embed/>
            </p:oleObj>
          </a:graphicData>
        </a:graphic>
      </p:graphicFrame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GB" smtClean="0">
                <a:latin typeface="Arial" pitchFamily="34" charset="0"/>
                <a:cs typeface="Arial" pitchFamily="34" charset="0"/>
              </a:rPr>
              <a:t>AVB Media Clock</a:t>
            </a:r>
          </a:p>
        </p:txBody>
      </p:sp>
      <p:sp>
        <p:nvSpPr>
          <p:cNvPr id="49155" name="Rectangle 3"/>
          <p:cNvSpPr>
            <a:spLocks noChangeArrowheads="1"/>
          </p:cNvSpPr>
          <p:nvPr/>
        </p:nvSpPr>
        <p:spPr bwMode="auto">
          <a:xfrm>
            <a:off x="1111250" y="1393825"/>
            <a:ext cx="6831013" cy="44012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eaLnBrk="0" hangingPunct="0"/>
            <a:r>
              <a:rPr lang="en-US" sz="2000" b="0" dirty="0" smtClean="0"/>
              <a:t>Each node sends the data with its own media clock (e.g. 48kHz for audio)</a:t>
            </a:r>
            <a:endParaRPr lang="en-US" sz="2000" b="0" dirty="0"/>
          </a:p>
          <a:p>
            <a:pPr eaLnBrk="0" hangingPunct="0"/>
            <a:endParaRPr lang="en-US" sz="2000" b="0" dirty="0"/>
          </a:p>
          <a:p>
            <a:pPr eaLnBrk="0" hangingPunct="0"/>
            <a:r>
              <a:rPr lang="en-US" sz="2000" b="0" dirty="0" smtClean="0"/>
              <a:t>This enables streams which are asynchronous to each other without the requirement for a global synchronization.</a:t>
            </a:r>
          </a:p>
          <a:p>
            <a:pPr eaLnBrk="0" hangingPunct="0"/>
            <a:endParaRPr lang="en-US" sz="2000" b="0" dirty="0" smtClean="0"/>
          </a:p>
          <a:p>
            <a:pPr eaLnBrk="0" hangingPunct="0"/>
            <a:r>
              <a:rPr lang="en-US" sz="2000" b="0" dirty="0" smtClean="0"/>
              <a:t>If synchronous streams are required, it is possible that a device generates its data synchronous to a received stream (sync-stream).</a:t>
            </a:r>
            <a:endParaRPr lang="en-US" sz="2000" b="0" dirty="0"/>
          </a:p>
          <a:p>
            <a:pPr eaLnBrk="0" hangingPunct="0"/>
            <a:endParaRPr lang="en-US" sz="2000" b="0" dirty="0"/>
          </a:p>
          <a:p>
            <a:pPr eaLnBrk="0" hangingPunct="0"/>
            <a:endParaRPr lang="en-US" sz="2000" b="0" dirty="0"/>
          </a:p>
          <a:p>
            <a:pPr eaLnBrk="0" hangingPunct="0"/>
            <a:endParaRPr lang="en-US" sz="2000" b="0" dirty="0"/>
          </a:p>
          <a:p>
            <a:pPr eaLnBrk="0" hangingPunct="0"/>
            <a:r>
              <a:rPr lang="en-US" sz="2000" b="0" dirty="0"/>
              <a:t>  </a:t>
            </a:r>
          </a:p>
          <a:p>
            <a:pPr eaLnBrk="0" hangingPunct="0"/>
            <a:endParaRPr lang="en-US" sz="2000" b="0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 err="1" smtClean="0">
                <a:latin typeface="Arial" pitchFamily="34" charset="0"/>
                <a:cs typeface="Arial" pitchFamily="34" charset="0"/>
              </a:rPr>
              <a:t>Mixing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of AVB and non AVB Ethernet Networks</a:t>
            </a:r>
          </a:p>
        </p:txBody>
      </p:sp>
      <p:sp>
        <p:nvSpPr>
          <p:cNvPr id="4096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295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de-CH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de-CH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de-CH" b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de-CH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40967" name="Picture 7" descr="File:AVB-Ethernet-connections.pdf">
            <a:hlinkClick r:id="rId3"/>
          </p:cNvPr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97413" y="998538"/>
            <a:ext cx="7620000" cy="5086350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Short summary of AVB technology</a:t>
            </a:r>
            <a:endParaRPr lang="en-GB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30238" y="998538"/>
            <a:ext cx="8247062" cy="5416550"/>
          </a:xfrm>
          <a:noFill/>
        </p:spPr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A network consists of AVB devices and AVB bridges, like a computer network consists of PCs and Ethernet switches. Up to 7 hops are allowed between the devices.</a:t>
            </a:r>
          </a:p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Time synchronization (PTP) takes care that all devices have the same local time.</a:t>
            </a:r>
          </a:p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Audio and video data is sent within streams.</a:t>
            </a:r>
          </a:p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Devices can request streams of other devices.</a:t>
            </a:r>
          </a:p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The stream reservation protocol (SRP) makes sure that the streams find their way through the network and that the necessary bandwidth is reserved along the whole path.</a:t>
            </a:r>
          </a:p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If a stream is consumed by several devices it will be duplicated in the AVB bridge along its path.</a:t>
            </a:r>
          </a:p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All devices play out their streams synchronously, regardless of their distance to the sender. 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None/>
              <a:tabLst>
                <a:tab pos="3770313" algn="l"/>
              </a:tabLst>
            </a:pPr>
            <a:r>
              <a:rPr lang="de-CH" sz="1700" dirty="0" smtClean="0">
                <a:latin typeface="Arial" pitchFamily="34" charset="0"/>
                <a:cs typeface="Arial" pitchFamily="34" charset="0"/>
              </a:rPr>
              <a:t>Agenda</a:t>
            </a: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Principle</a:t>
            </a:r>
            <a:r>
              <a:rPr lang="de-CH" sz="1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 of Operation</a:t>
            </a: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Key Advantages of AVB</a:t>
            </a: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Further</a:t>
            </a:r>
            <a:r>
              <a:rPr lang="de-CH" sz="1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CH" sz="1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Development</a:t>
            </a:r>
            <a:endParaRPr lang="de-CH" sz="1700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Installed</a:t>
            </a:r>
            <a:r>
              <a:rPr lang="de-CH" sz="1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 Basis</a:t>
            </a: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Questions</a:t>
            </a:r>
            <a:endParaRPr lang="de-CH" sz="1700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 smtClean="0">
                <a:latin typeface="Arial" pitchFamily="34" charset="0"/>
                <a:cs typeface="Arial" pitchFamily="34" charset="0"/>
              </a:rPr>
              <a:t>Key Advantages of AVB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424863" cy="4525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de-CH" b="0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de-CH" dirty="0" smtClean="0">
                <a:latin typeface="Arial" pitchFamily="34" charset="0"/>
                <a:cs typeface="Arial" pitchFamily="34" charset="0"/>
              </a:rPr>
              <a:t>AVB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is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an IEEE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standard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open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to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everyone</a:t>
            </a:r>
            <a:endParaRPr lang="de-CH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de-CH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stream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reservation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protocol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guarantees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100%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quality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of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service</a:t>
            </a:r>
            <a:endParaRPr lang="de-CH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de-CH" dirty="0" smtClean="0">
                <a:latin typeface="Arial" pitchFamily="34" charset="0"/>
                <a:cs typeface="Arial" pitchFamily="34" charset="0"/>
              </a:rPr>
              <a:t>Not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only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Audio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but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Video (and Data)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is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also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supported</a:t>
            </a:r>
            <a:endParaRPr lang="de-CH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de-CH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latency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is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low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and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deterministic</a:t>
            </a:r>
            <a:endParaRPr lang="de-CH" dirty="0" smtClean="0">
              <a:latin typeface="Arial" pitchFamily="34" charset="0"/>
              <a:cs typeface="Arial" pitchFamily="34" charset="0"/>
            </a:endParaRPr>
          </a:p>
          <a:p>
            <a:pPr eaLnBrk="1" hangingPunct="1"/>
            <a:r>
              <a:rPr lang="de-CH" dirty="0" smtClean="0">
                <a:latin typeface="Arial" pitchFamily="34" charset="0"/>
                <a:cs typeface="Arial" pitchFamily="34" charset="0"/>
              </a:rPr>
              <a:t>Audio, Video and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latency-uncritical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data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can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travel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over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the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same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network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.</a:t>
            </a:r>
            <a:endParaRPr lang="de-CH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None/>
              <a:tabLst>
                <a:tab pos="3770313" algn="l"/>
              </a:tabLst>
            </a:pPr>
            <a:r>
              <a:rPr lang="de-CH" sz="1700" dirty="0" smtClean="0">
                <a:latin typeface="Arial" pitchFamily="34" charset="0"/>
                <a:cs typeface="Arial" pitchFamily="34" charset="0"/>
              </a:rPr>
              <a:t>Agenda</a:t>
            </a: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Principle</a:t>
            </a:r>
            <a:r>
              <a:rPr lang="de-CH" sz="1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de-CH" sz="1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operation</a:t>
            </a:r>
            <a:endParaRPr lang="de-CH" sz="1700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Key Advantages of AVB</a:t>
            </a: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Further Development</a:t>
            </a: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Installed</a:t>
            </a:r>
            <a:r>
              <a:rPr lang="de-CH" sz="1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 Basis</a:t>
            </a: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Questions</a:t>
            </a:r>
            <a:endParaRPr lang="de-CH" sz="1700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None/>
              <a:tabLst>
                <a:tab pos="3770313" algn="l"/>
              </a:tabLst>
            </a:pPr>
            <a:r>
              <a:rPr lang="de-CH" sz="1700" dirty="0" smtClean="0">
                <a:latin typeface="Arial" pitchFamily="34" charset="0"/>
                <a:cs typeface="Arial" pitchFamily="34" charset="0"/>
              </a:rPr>
              <a:t>Agenda</a:t>
            </a: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</a:pPr>
            <a:r>
              <a:rPr lang="de-CH" sz="17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Principle</a:t>
            </a:r>
            <a:r>
              <a:rPr lang="de-CH" sz="1700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de-CH" sz="17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operation</a:t>
            </a:r>
            <a:endParaRPr lang="de-CH" sz="1700" dirty="0" smtClean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Key Advantages of AVB</a:t>
            </a:r>
            <a:endParaRPr lang="de-CH" sz="1700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Further</a:t>
            </a:r>
            <a:r>
              <a:rPr lang="de-CH" sz="1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de-CH" sz="1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Development</a:t>
            </a:r>
            <a:endParaRPr lang="de-CH" sz="1700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Installed</a:t>
            </a:r>
            <a:r>
              <a:rPr lang="de-CH" sz="1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 Basis</a:t>
            </a: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Questions</a:t>
            </a:r>
            <a:endParaRPr lang="de-CH" sz="1700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 smtClean="0">
                <a:latin typeface="Arial" pitchFamily="34" charset="0"/>
                <a:cs typeface="Arial" pitchFamily="34" charset="0"/>
              </a:rPr>
              <a:t>Audio Video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Bridging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AVB -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further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initiatives</a:t>
            </a:r>
          </a:p>
        </p:txBody>
      </p:sp>
      <p:sp>
        <p:nvSpPr>
          <p:cNvPr id="5734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424863" cy="4525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endParaRPr lang="de-CH" b="0" dirty="0" smtClean="0">
              <a:latin typeface="Arial" pitchFamily="34" charset="0"/>
              <a:cs typeface="Arial" pitchFamily="34" charset="0"/>
            </a:endParaRPr>
          </a:p>
          <a:p>
            <a:r>
              <a:rPr lang="de-CH" dirty="0" smtClean="0"/>
              <a:t>IEEE 1722.1:  </a:t>
            </a:r>
            <a:r>
              <a:rPr lang="en-US" dirty="0" smtClean="0"/>
              <a:t>Device Discovery, Enumeration, Connection Management &amp; Control Protocol for P1722 based devices </a:t>
            </a:r>
          </a:p>
          <a:p>
            <a:pPr eaLnBrk="1" hangingPunct="1"/>
            <a:r>
              <a:rPr lang="de-CH" dirty="0" smtClean="0"/>
              <a:t>IEEE 1733: AVB </a:t>
            </a:r>
            <a:r>
              <a:rPr lang="de-CH" dirty="0" err="1" smtClean="0"/>
              <a:t>Layer</a:t>
            </a:r>
            <a:r>
              <a:rPr lang="de-CH" dirty="0" smtClean="0"/>
              <a:t> 3 Transport </a:t>
            </a:r>
          </a:p>
          <a:p>
            <a:pPr eaLnBrk="1" hangingPunct="1"/>
            <a:r>
              <a:rPr lang="en-US" dirty="0" smtClean="0"/>
              <a:t>AES-X192: High-performance streaming audio-over-IP interoperability</a:t>
            </a:r>
            <a:endParaRPr lang="de-CH" dirty="0" smtClean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None/>
              <a:tabLst>
                <a:tab pos="3770313" algn="l"/>
              </a:tabLst>
            </a:pPr>
            <a:r>
              <a:rPr lang="de-CH" sz="1700" dirty="0" smtClean="0">
                <a:latin typeface="Arial" pitchFamily="34" charset="0"/>
                <a:cs typeface="Arial" pitchFamily="34" charset="0"/>
              </a:rPr>
              <a:t>Agenda</a:t>
            </a: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Principle</a:t>
            </a:r>
            <a:r>
              <a:rPr lang="de-CH" sz="1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de-CH" sz="1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operation</a:t>
            </a:r>
            <a:endParaRPr lang="de-CH" sz="1700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Key Advantages of AVB</a:t>
            </a: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Further Development</a:t>
            </a: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Installed Basis</a:t>
            </a: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Questions</a:t>
            </a:r>
            <a:endParaRPr lang="de-CH" sz="1700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 err="1" smtClean="0">
                <a:latin typeface="Arial" pitchFamily="34" charset="0"/>
                <a:cs typeface="Arial" pitchFamily="34" charset="0"/>
              </a:rPr>
              <a:t>Avnu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alliance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to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promote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AVB</a:t>
            </a:r>
          </a:p>
        </p:txBody>
      </p:sp>
      <p:pic>
        <p:nvPicPr>
          <p:cNvPr id="62467" name="Picture 3"/>
          <p:cNvPicPr>
            <a:picLocks noChangeAspect="1" noChangeArrowheads="1"/>
          </p:cNvPicPr>
          <p:nvPr/>
        </p:nvPicPr>
        <p:blipFill>
          <a:blip r:embed="rId3"/>
          <a:srcRect l="5145" t="8713"/>
          <a:stretch>
            <a:fillRect/>
          </a:stretch>
        </p:blipFill>
        <p:spPr bwMode="auto">
          <a:xfrm>
            <a:off x="7380288" y="3014663"/>
            <a:ext cx="1346200" cy="765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8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5825" y="4024313"/>
            <a:ext cx="1504950" cy="48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9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380288" y="2060575"/>
            <a:ext cx="1295400" cy="76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72" name="Picture 8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451725" y="4789488"/>
            <a:ext cx="1123950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2473" name="Rectangle 10"/>
          <p:cNvSpPr>
            <a:spLocks noChangeArrowheads="1"/>
          </p:cNvSpPr>
          <p:nvPr/>
        </p:nvSpPr>
        <p:spPr bwMode="auto">
          <a:xfrm>
            <a:off x="395288" y="1054100"/>
            <a:ext cx="8535987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de-CH" sz="1600" dirty="0" err="1" smtClean="0">
                <a:cs typeface="Arial" pitchFamily="34" charset="0"/>
              </a:rPr>
              <a:t>Founders</a:t>
            </a:r>
            <a:r>
              <a:rPr lang="de-CH" sz="1600" dirty="0" smtClean="0">
                <a:cs typeface="Arial" pitchFamily="34" charset="0"/>
              </a:rPr>
              <a:t> 2007</a:t>
            </a:r>
            <a:endParaRPr lang="de-CH" sz="1600" dirty="0">
              <a:cs typeface="Arial" pitchFamily="34" charset="0"/>
            </a:endParaRPr>
          </a:p>
        </p:txBody>
      </p:sp>
      <p:sp>
        <p:nvSpPr>
          <p:cNvPr id="62474" name="Rectangle 11"/>
          <p:cNvSpPr>
            <a:spLocks noChangeArrowheads="1"/>
          </p:cNvSpPr>
          <p:nvPr/>
        </p:nvSpPr>
        <p:spPr bwMode="auto">
          <a:xfrm>
            <a:off x="395288" y="1484313"/>
            <a:ext cx="8535987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de-CH" sz="1400">
                <a:solidFill>
                  <a:srgbClr val="003076"/>
                </a:solidFill>
                <a:cs typeface="Arial" pitchFamily="34" charset="0"/>
              </a:rPr>
              <a:t>Audio							Video								IT</a:t>
            </a:r>
          </a:p>
        </p:txBody>
      </p:sp>
      <p:sp>
        <p:nvSpPr>
          <p:cNvPr id="62475" name="Line 12"/>
          <p:cNvSpPr>
            <a:spLocks noChangeShapeType="1"/>
          </p:cNvSpPr>
          <p:nvPr/>
        </p:nvSpPr>
        <p:spPr bwMode="auto">
          <a:xfrm>
            <a:off x="395288" y="1773238"/>
            <a:ext cx="8640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de-CH"/>
          </a:p>
        </p:txBody>
      </p:sp>
      <p:pic>
        <p:nvPicPr>
          <p:cNvPr id="12" name="Grafik 11" descr="cid:image002.gif@01CBB16D.A6E9E890"/>
          <p:cNvPicPr/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57200" y="1897796"/>
            <a:ext cx="1439863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8" descr="AVnu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4911692" y="188445"/>
            <a:ext cx="2263842" cy="508209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 err="1" smtClean="0">
                <a:latin typeface="Arial" pitchFamily="34" charset="0"/>
                <a:cs typeface="Arial" pitchFamily="34" charset="0"/>
              </a:rPr>
              <a:t>Avnu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alliance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to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promote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AVB</a:t>
            </a:r>
          </a:p>
        </p:txBody>
      </p:sp>
      <p:pic>
        <p:nvPicPr>
          <p:cNvPr id="63491" name="Picture 3"/>
          <p:cNvPicPr>
            <a:picLocks noChangeAspect="1" noChangeArrowheads="1"/>
          </p:cNvPicPr>
          <p:nvPr/>
        </p:nvPicPr>
        <p:blipFill>
          <a:blip r:embed="rId3"/>
          <a:srcRect l="5145" t="8713"/>
          <a:stretch>
            <a:fillRect/>
          </a:stretch>
        </p:blipFill>
        <p:spPr bwMode="auto">
          <a:xfrm>
            <a:off x="7451725" y="2492375"/>
            <a:ext cx="11366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2" name="Picture 4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235825" y="3213100"/>
            <a:ext cx="1349375" cy="434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3" name="Picture 5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451725" y="1844675"/>
            <a:ext cx="1090613" cy="647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5" name="Picture 7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057650" y="1844675"/>
            <a:ext cx="1341438" cy="538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6" name="Picture 8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7524750" y="3716338"/>
            <a:ext cx="890588" cy="633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7" name="Picture 9"/>
          <p:cNvPicPr>
            <a:picLocks noChangeAspect="1" noChangeArrowheads="1"/>
          </p:cNvPicPr>
          <p:nvPr/>
        </p:nvPicPr>
        <p:blipFill>
          <a:blip r:embed="rId8"/>
          <a:srcRect t="9132"/>
          <a:stretch>
            <a:fillRect/>
          </a:stretch>
        </p:blipFill>
        <p:spPr bwMode="auto">
          <a:xfrm>
            <a:off x="7399338" y="4508500"/>
            <a:ext cx="1236662" cy="55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8" name="Picture 10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>
            <a:off x="457200" y="2568575"/>
            <a:ext cx="1366837" cy="64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499" name="Picture 12"/>
          <p:cNvPicPr>
            <a:picLocks noChangeAspect="1" noChangeArrowheads="1"/>
          </p:cNvPicPr>
          <p:nvPr/>
        </p:nvPicPr>
        <p:blipFill>
          <a:blip r:embed="rId10"/>
          <a:srcRect l="2147" r="5829"/>
          <a:stretch>
            <a:fillRect/>
          </a:stretch>
        </p:blipFill>
        <p:spPr bwMode="auto">
          <a:xfrm>
            <a:off x="468313" y="3244850"/>
            <a:ext cx="142875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500" name="Rectangle 13"/>
          <p:cNvSpPr>
            <a:spLocks noChangeArrowheads="1"/>
          </p:cNvSpPr>
          <p:nvPr/>
        </p:nvSpPr>
        <p:spPr bwMode="auto">
          <a:xfrm>
            <a:off x="395288" y="946150"/>
            <a:ext cx="8535987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de-CH" sz="1600" dirty="0" err="1" smtClean="0">
                <a:cs typeface="Arial" pitchFamily="34" charset="0"/>
              </a:rPr>
              <a:t>Current</a:t>
            </a:r>
            <a:r>
              <a:rPr lang="de-CH" sz="1600" dirty="0" smtClean="0">
                <a:cs typeface="Arial" pitchFamily="34" charset="0"/>
              </a:rPr>
              <a:t> </a:t>
            </a:r>
            <a:r>
              <a:rPr lang="de-CH" sz="1600" dirty="0" err="1" smtClean="0">
                <a:cs typeface="Arial" pitchFamily="34" charset="0"/>
              </a:rPr>
              <a:t>members</a:t>
            </a:r>
            <a:endParaRPr lang="de-CH" sz="1600" dirty="0">
              <a:cs typeface="Arial" pitchFamily="34" charset="0"/>
            </a:endParaRPr>
          </a:p>
        </p:txBody>
      </p:sp>
      <p:sp>
        <p:nvSpPr>
          <p:cNvPr id="63501" name="Rectangle 14"/>
          <p:cNvSpPr>
            <a:spLocks noChangeArrowheads="1"/>
          </p:cNvSpPr>
          <p:nvPr/>
        </p:nvSpPr>
        <p:spPr bwMode="auto">
          <a:xfrm>
            <a:off x="395288" y="1504950"/>
            <a:ext cx="8535987" cy="287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lnSpc>
                <a:spcPct val="80000"/>
              </a:lnSpc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de-CH" sz="1400" dirty="0">
                <a:solidFill>
                  <a:srgbClr val="003076"/>
                </a:solidFill>
                <a:cs typeface="Arial" pitchFamily="34" charset="0"/>
              </a:rPr>
              <a:t>Audio								Video							IT</a:t>
            </a:r>
          </a:p>
        </p:txBody>
      </p:sp>
      <p:sp>
        <p:nvSpPr>
          <p:cNvPr id="63502" name="Line 15"/>
          <p:cNvSpPr>
            <a:spLocks noChangeShapeType="1"/>
          </p:cNvSpPr>
          <p:nvPr/>
        </p:nvSpPr>
        <p:spPr bwMode="auto">
          <a:xfrm>
            <a:off x="395288" y="1773238"/>
            <a:ext cx="8640762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</p:spPr>
        <p:txBody>
          <a:bodyPr wrap="none"/>
          <a:lstStyle/>
          <a:p>
            <a:endParaRPr lang="de-CH"/>
          </a:p>
        </p:txBody>
      </p:sp>
      <p:pic>
        <p:nvPicPr>
          <p:cNvPr id="63503" name="Picture 16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>
            <a:off x="395288" y="3921125"/>
            <a:ext cx="2232025" cy="371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4" name="Picture 17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446338" y="4479925"/>
            <a:ext cx="13335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5" name="Picture 18"/>
          <p:cNvPicPr>
            <a:picLocks noChangeAspect="1" noChangeArrowheads="1"/>
          </p:cNvPicPr>
          <p:nvPr/>
        </p:nvPicPr>
        <p:blipFill>
          <a:blip r:embed="rId13"/>
          <a:srcRect r="1242"/>
          <a:stretch>
            <a:fillRect/>
          </a:stretch>
        </p:blipFill>
        <p:spPr bwMode="auto">
          <a:xfrm>
            <a:off x="2339975" y="5127625"/>
            <a:ext cx="1514475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6" name="Picture 19"/>
          <p:cNvPicPr>
            <a:picLocks noChangeAspect="1" noChangeArrowheads="1"/>
          </p:cNvPicPr>
          <p:nvPr/>
        </p:nvPicPr>
        <p:blipFill>
          <a:blip r:embed="rId14"/>
          <a:srcRect l="4036" t="11176" r="5487" b="5492"/>
          <a:stretch>
            <a:fillRect/>
          </a:stretch>
        </p:blipFill>
        <p:spPr bwMode="auto">
          <a:xfrm>
            <a:off x="4048125" y="3014663"/>
            <a:ext cx="1387475" cy="67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7" name="Picture 20"/>
          <p:cNvPicPr>
            <a:picLocks noChangeAspect="1" noChangeArrowheads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7380288" y="5157788"/>
            <a:ext cx="1081087" cy="736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8" name="Picture 21"/>
          <p:cNvPicPr>
            <a:picLocks noChangeAspect="1" noChangeArrowheads="1"/>
          </p:cNvPicPr>
          <p:nvPr/>
        </p:nvPicPr>
        <p:blipFill>
          <a:blip r:embed="rId16"/>
          <a:srcRect/>
          <a:stretch>
            <a:fillRect/>
          </a:stretch>
        </p:blipFill>
        <p:spPr bwMode="auto">
          <a:xfrm>
            <a:off x="4273550" y="4146550"/>
            <a:ext cx="838200" cy="866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09" name="Picture 22"/>
          <p:cNvPicPr>
            <a:picLocks noChangeAspect="1" noChangeArrowheads="1"/>
          </p:cNvPicPr>
          <p:nvPr/>
        </p:nvPicPr>
        <p:blipFill>
          <a:blip r:embed="rId17"/>
          <a:srcRect/>
          <a:stretch>
            <a:fillRect/>
          </a:stretch>
        </p:blipFill>
        <p:spPr bwMode="auto">
          <a:xfrm>
            <a:off x="468313" y="5157788"/>
            <a:ext cx="1295400" cy="455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0" name="Picture 24"/>
          <p:cNvPicPr>
            <a:picLocks noChangeAspect="1" noChangeArrowheads="1"/>
          </p:cNvPicPr>
          <p:nvPr/>
        </p:nvPicPr>
        <p:blipFill>
          <a:blip r:embed="rId18"/>
          <a:srcRect/>
          <a:stretch>
            <a:fillRect/>
          </a:stretch>
        </p:blipFill>
        <p:spPr bwMode="auto">
          <a:xfrm>
            <a:off x="457200" y="5770563"/>
            <a:ext cx="1408113" cy="246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1" name="Picture 25"/>
          <p:cNvPicPr>
            <a:picLocks noChangeAspect="1" noChangeArrowheads="1"/>
          </p:cNvPicPr>
          <p:nvPr/>
        </p:nvPicPr>
        <p:blipFill>
          <a:blip r:embed="rId19"/>
          <a:srcRect l="11682" t="34470"/>
          <a:stretch>
            <a:fillRect/>
          </a:stretch>
        </p:blipFill>
        <p:spPr bwMode="auto">
          <a:xfrm>
            <a:off x="5651500" y="5633244"/>
            <a:ext cx="1584325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2" name="Picture 26"/>
          <p:cNvPicPr>
            <a:picLocks noChangeAspect="1" noChangeArrowheads="1"/>
          </p:cNvPicPr>
          <p:nvPr/>
        </p:nvPicPr>
        <p:blipFill>
          <a:blip r:embed="rId20"/>
          <a:srcRect/>
          <a:stretch>
            <a:fillRect/>
          </a:stretch>
        </p:blipFill>
        <p:spPr bwMode="auto">
          <a:xfrm>
            <a:off x="4057650" y="5348288"/>
            <a:ext cx="1054100" cy="623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3" name="Picture 27"/>
          <p:cNvPicPr>
            <a:picLocks noChangeAspect="1" noChangeArrowheads="1"/>
          </p:cNvPicPr>
          <p:nvPr/>
        </p:nvPicPr>
        <p:blipFill>
          <a:blip r:embed="rId21"/>
          <a:srcRect/>
          <a:stretch>
            <a:fillRect/>
          </a:stretch>
        </p:blipFill>
        <p:spPr bwMode="auto">
          <a:xfrm>
            <a:off x="6043613" y="6016625"/>
            <a:ext cx="2814637" cy="461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3516" name="Picture 28" descr="AVnu"/>
          <p:cNvPicPr>
            <a:picLocks noChangeAspect="1" noChangeArrowheads="1"/>
          </p:cNvPicPr>
          <p:nvPr/>
        </p:nvPicPr>
        <p:blipFill>
          <a:blip r:embed="rId22"/>
          <a:srcRect/>
          <a:stretch>
            <a:fillRect/>
          </a:stretch>
        </p:blipFill>
        <p:spPr bwMode="auto">
          <a:xfrm>
            <a:off x="4911692" y="188445"/>
            <a:ext cx="2263842" cy="508209"/>
          </a:xfrm>
          <a:prstGeom prst="rect">
            <a:avLst/>
          </a:prstGeom>
          <a:noFill/>
        </p:spPr>
      </p:pic>
      <p:pic>
        <p:nvPicPr>
          <p:cNvPr id="27" name="Grafik 26" descr="cid:image002.gif@01CBB16D.A6E9E890"/>
          <p:cNvPicPr/>
          <p:nvPr/>
        </p:nvPicPr>
        <p:blipFill>
          <a:blip r:embed="rId23"/>
          <a:srcRect/>
          <a:stretch>
            <a:fillRect/>
          </a:stretch>
        </p:blipFill>
        <p:spPr bwMode="auto">
          <a:xfrm>
            <a:off x="457200" y="1792288"/>
            <a:ext cx="1439863" cy="590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 err="1" smtClean="0">
                <a:latin typeface="Arial" pitchFamily="34" charset="0"/>
                <a:cs typeface="Arial" pitchFamily="34" charset="0"/>
              </a:rPr>
              <a:t>Products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with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AVB</a:t>
            </a:r>
          </a:p>
        </p:txBody>
      </p:sp>
      <p:pic>
        <p:nvPicPr>
          <p:cNvPr id="246786" name="Picture 2" descr="http://www.meyersound.com/products/d-mitri/elements/dmitri_stack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63603" y="2683219"/>
            <a:ext cx="3524250" cy="2457451"/>
          </a:xfrm>
          <a:prstGeom prst="rect">
            <a:avLst/>
          </a:prstGeom>
          <a:noFill/>
        </p:spPr>
      </p:pic>
      <p:sp>
        <p:nvSpPr>
          <p:cNvPr id="29" name="Rechteck 28"/>
          <p:cNvSpPr/>
          <p:nvPr/>
        </p:nvSpPr>
        <p:spPr>
          <a:xfrm>
            <a:off x="870668" y="145508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CH" dirty="0" smtClean="0">
                <a:cs typeface="Arial" pitchFamily="34" charset="0"/>
              </a:rPr>
              <a:t>Meyersound </a:t>
            </a:r>
            <a:r>
              <a:rPr lang="de-CH" dirty="0" err="1" smtClean="0">
                <a:cs typeface="Arial" pitchFamily="34" charset="0"/>
              </a:rPr>
              <a:t>D-Mitri</a:t>
            </a:r>
            <a:endParaRPr lang="de-CH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 err="1" smtClean="0">
                <a:latin typeface="Arial" pitchFamily="34" charset="0"/>
                <a:cs typeface="Arial" pitchFamily="34" charset="0"/>
              </a:rPr>
              <a:t>Products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with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AVB</a:t>
            </a:r>
          </a:p>
        </p:txBody>
      </p:sp>
      <p:sp>
        <p:nvSpPr>
          <p:cNvPr id="67587" name="Rectangle 3"/>
          <p:cNvSpPr>
            <a:spLocks noGrp="1"/>
          </p:cNvSpPr>
          <p:nvPr>
            <p:ph type="body" idx="1"/>
          </p:nvPr>
        </p:nvSpPr>
        <p:spPr>
          <a:xfrm>
            <a:off x="457200" y="1200648"/>
            <a:ext cx="7429500" cy="4925516"/>
          </a:xfrm>
        </p:spPr>
        <p:txBody>
          <a:bodyPr/>
          <a:lstStyle/>
          <a:p>
            <a:pPr lvl="1" eaLnBrk="1" hangingPunct="1">
              <a:buFont typeface="Arial" pitchFamily="34" charset="0"/>
              <a:buNone/>
            </a:pPr>
            <a:endParaRPr lang="de-CH" b="1" dirty="0" smtClean="0">
              <a:latin typeface="Arial" pitchFamily="34" charset="0"/>
              <a:cs typeface="Arial" pitchFamily="34" charset="0"/>
            </a:endParaRPr>
          </a:p>
          <a:p>
            <a:pPr lvl="1" eaLnBrk="1" hangingPunct="1">
              <a:buFont typeface="Arial" pitchFamily="34" charset="0"/>
              <a:buNone/>
            </a:pPr>
            <a:endParaRPr lang="de-CH" b="1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de-CH" b="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de-CH" dirty="0" smtClean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67588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971550" y="1557338"/>
            <a:ext cx="7488238" cy="427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7589" name="Rectangle 5"/>
          <p:cNvSpPr>
            <a:spLocks noChangeArrowheads="1"/>
          </p:cNvSpPr>
          <p:nvPr/>
        </p:nvSpPr>
        <p:spPr bwMode="auto">
          <a:xfrm>
            <a:off x="3348038" y="4076700"/>
            <a:ext cx="5184775" cy="1754188"/>
          </a:xfrm>
          <a:prstGeom prst="rect">
            <a:avLst/>
          </a:prstGeom>
          <a:solidFill>
            <a:srgbClr val="FFFFFF">
              <a:alpha val="85097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6" name="Rechteck 5"/>
          <p:cNvSpPr/>
          <p:nvPr/>
        </p:nvSpPr>
        <p:spPr>
          <a:xfrm>
            <a:off x="457200" y="1015982"/>
            <a:ext cx="487825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CH" dirty="0" err="1" smtClean="0">
                <a:cs typeface="Arial" pitchFamily="34" charset="0"/>
              </a:rPr>
              <a:t>Crown</a:t>
            </a:r>
            <a:r>
              <a:rPr lang="de-CH" dirty="0" smtClean="0">
                <a:cs typeface="Arial" pitchFamily="34" charset="0"/>
              </a:rPr>
              <a:t> PIP-USP4 card </a:t>
            </a:r>
            <a:r>
              <a:rPr lang="de-CH" dirty="0" err="1" smtClean="0">
                <a:cs typeface="Arial" pitchFamily="34" charset="0"/>
              </a:rPr>
              <a:t>for</a:t>
            </a:r>
            <a:r>
              <a:rPr lang="de-CH" dirty="0" smtClean="0">
                <a:cs typeface="Arial" pitchFamily="34" charset="0"/>
              </a:rPr>
              <a:t> </a:t>
            </a:r>
            <a:r>
              <a:rPr lang="de-CH" dirty="0" err="1" smtClean="0">
                <a:cs typeface="Arial" pitchFamily="34" charset="0"/>
              </a:rPr>
              <a:t>Crown</a:t>
            </a:r>
            <a:r>
              <a:rPr lang="de-CH" dirty="0" smtClean="0">
                <a:cs typeface="Arial" pitchFamily="34" charset="0"/>
              </a:rPr>
              <a:t> </a:t>
            </a:r>
            <a:r>
              <a:rPr lang="de-CH" dirty="0" err="1" smtClean="0">
                <a:cs typeface="Arial" pitchFamily="34" charset="0"/>
              </a:rPr>
              <a:t>amplifiers</a:t>
            </a:r>
            <a:endParaRPr lang="de-CH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 err="1" smtClean="0">
                <a:latin typeface="Arial" pitchFamily="34" charset="0"/>
                <a:cs typeface="Arial" pitchFamily="34" charset="0"/>
              </a:rPr>
              <a:t>Products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with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AVB</a:t>
            </a:r>
          </a:p>
        </p:txBody>
      </p:sp>
      <p:sp>
        <p:nvSpPr>
          <p:cNvPr id="6861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29500" cy="4525963"/>
          </a:xfrm>
        </p:spPr>
        <p:txBody>
          <a:bodyPr/>
          <a:lstStyle/>
          <a:p>
            <a:pPr lvl="1" eaLnBrk="1" hangingPunct="1">
              <a:buFont typeface="Arial" pitchFamily="34" charset="0"/>
              <a:buNone/>
            </a:pPr>
            <a:endParaRPr lang="de-CH" b="1" dirty="0" smtClean="0">
              <a:latin typeface="Arial" pitchFamily="34" charset="0"/>
              <a:cs typeface="Arial" pitchFamily="34" charset="0"/>
            </a:endParaRPr>
          </a:p>
          <a:p>
            <a:pPr lvl="1" eaLnBrk="1" hangingPunct="1">
              <a:buFont typeface="Arial" pitchFamily="34" charset="0"/>
              <a:buNone/>
            </a:pPr>
            <a:endParaRPr lang="de-CH" b="1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de-CH" b="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de-CH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8612" name="Rectangle 4"/>
          <p:cNvSpPr>
            <a:spLocks noChangeArrowheads="1"/>
          </p:cNvSpPr>
          <p:nvPr/>
        </p:nvSpPr>
        <p:spPr bwMode="auto">
          <a:xfrm>
            <a:off x="3348038" y="4005263"/>
            <a:ext cx="5184775" cy="1800225"/>
          </a:xfrm>
          <a:prstGeom prst="rect">
            <a:avLst/>
          </a:prstGeom>
          <a:solidFill>
            <a:srgbClr val="FFFFFF">
              <a:alpha val="85097"/>
            </a:srgb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pic>
        <p:nvPicPr>
          <p:cNvPr id="68613" name="Picture 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39750" y="3789363"/>
            <a:ext cx="7777163" cy="166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4" name="Picture 6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8313" y="2170113"/>
            <a:ext cx="7848600" cy="152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5" name="Oval 7"/>
          <p:cNvSpPr>
            <a:spLocks noChangeArrowheads="1"/>
          </p:cNvSpPr>
          <p:nvPr/>
        </p:nvSpPr>
        <p:spPr bwMode="auto">
          <a:xfrm>
            <a:off x="1042988" y="3933825"/>
            <a:ext cx="2520950" cy="719138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68616" name="Oval 8"/>
          <p:cNvSpPr>
            <a:spLocks noChangeArrowheads="1"/>
          </p:cNvSpPr>
          <p:nvPr/>
        </p:nvSpPr>
        <p:spPr bwMode="auto">
          <a:xfrm>
            <a:off x="971550" y="4437063"/>
            <a:ext cx="2520950" cy="719137"/>
          </a:xfrm>
          <a:prstGeom prst="ellipse">
            <a:avLst/>
          </a:prstGeom>
          <a:noFill/>
          <a:ln w="25400">
            <a:solidFill>
              <a:srgbClr val="FF0000"/>
            </a:solidFill>
            <a:round/>
            <a:headEnd/>
            <a:tailEnd/>
          </a:ln>
        </p:spPr>
        <p:txBody>
          <a:bodyPr wrap="none" anchor="ctr"/>
          <a:lstStyle/>
          <a:p>
            <a:endParaRPr lang="de-DE"/>
          </a:p>
        </p:txBody>
      </p:sp>
      <p:sp>
        <p:nvSpPr>
          <p:cNvPr id="9" name="Rechteck 8"/>
          <p:cNvSpPr/>
          <p:nvPr/>
        </p:nvSpPr>
        <p:spPr>
          <a:xfrm>
            <a:off x="539750" y="127703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CH" dirty="0" err="1" smtClean="0">
                <a:cs typeface="Arial" pitchFamily="34" charset="0"/>
              </a:rPr>
              <a:t>dbx</a:t>
            </a:r>
            <a:r>
              <a:rPr lang="de-CH" dirty="0" smtClean="0">
                <a:cs typeface="Arial" pitchFamily="34" charset="0"/>
              </a:rPr>
              <a:t> SC </a:t>
            </a:r>
            <a:r>
              <a:rPr lang="de-CH" dirty="0" err="1" smtClean="0">
                <a:cs typeface="Arial" pitchFamily="34" charset="0"/>
              </a:rPr>
              <a:t>series</a:t>
            </a:r>
            <a:r>
              <a:rPr lang="de-CH" dirty="0" smtClean="0">
                <a:cs typeface="Arial" pitchFamily="34" charset="0"/>
              </a:rPr>
              <a:t> </a:t>
            </a:r>
            <a:r>
              <a:rPr lang="de-CH" dirty="0" err="1" smtClean="0">
                <a:cs typeface="Arial" pitchFamily="34" charset="0"/>
              </a:rPr>
              <a:t>with</a:t>
            </a:r>
            <a:r>
              <a:rPr lang="de-CH" dirty="0" smtClean="0">
                <a:cs typeface="Arial" pitchFamily="34" charset="0"/>
              </a:rPr>
              <a:t> AVB </a:t>
            </a:r>
            <a:r>
              <a:rPr lang="de-CH" dirty="0" err="1" smtClean="0">
                <a:cs typeface="Arial" pitchFamily="34" charset="0"/>
              </a:rPr>
              <a:t>extension</a:t>
            </a:r>
            <a:r>
              <a:rPr lang="de-CH" dirty="0" smtClean="0">
                <a:cs typeface="Arial" pitchFamily="34" charset="0"/>
              </a:rPr>
              <a:t> cards</a:t>
            </a:r>
            <a:endParaRPr lang="de-CH" dirty="0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 err="1" smtClean="0">
                <a:latin typeface="Arial" pitchFamily="34" charset="0"/>
                <a:cs typeface="Arial" pitchFamily="34" charset="0"/>
              </a:rPr>
              <a:t>Products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with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AVB</a:t>
            </a:r>
          </a:p>
        </p:txBody>
      </p:sp>
      <p:sp>
        <p:nvSpPr>
          <p:cNvPr id="68611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29500" cy="4525963"/>
          </a:xfrm>
        </p:spPr>
        <p:txBody>
          <a:bodyPr/>
          <a:lstStyle/>
          <a:p>
            <a:pPr lvl="1" eaLnBrk="1" hangingPunct="1">
              <a:buFont typeface="Arial" pitchFamily="34" charset="0"/>
              <a:buNone/>
            </a:pPr>
            <a:endParaRPr lang="de-CH" b="1" dirty="0" smtClean="0">
              <a:latin typeface="Arial" pitchFamily="34" charset="0"/>
              <a:cs typeface="Arial" pitchFamily="34" charset="0"/>
            </a:endParaRPr>
          </a:p>
          <a:p>
            <a:pPr lvl="1" eaLnBrk="1" hangingPunct="1">
              <a:buFont typeface="Arial" pitchFamily="34" charset="0"/>
              <a:buNone/>
            </a:pPr>
            <a:endParaRPr lang="de-CH" b="1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de-CH" b="0" dirty="0" smtClean="0">
              <a:latin typeface="Arial" pitchFamily="34" charset="0"/>
              <a:cs typeface="Arial" pitchFamily="34" charset="0"/>
            </a:endParaRPr>
          </a:p>
          <a:p>
            <a:pPr eaLnBrk="1" hangingPunct="1">
              <a:buFont typeface="Wingdings" pitchFamily="2" charset="2"/>
              <a:buNone/>
            </a:pPr>
            <a:endParaRPr lang="de-CH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Rechteck 8"/>
          <p:cNvSpPr/>
          <p:nvPr/>
        </p:nvSpPr>
        <p:spPr>
          <a:xfrm>
            <a:off x="539750" y="1277034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CH" dirty="0" err="1" smtClean="0">
                <a:cs typeface="Arial" pitchFamily="34" charset="0"/>
              </a:rPr>
              <a:t>BSS/Netgear</a:t>
            </a:r>
            <a:r>
              <a:rPr lang="de-CH" dirty="0" smtClean="0">
                <a:cs typeface="Arial" pitchFamily="34" charset="0"/>
              </a:rPr>
              <a:t> 24+2 Port AVB Bridge</a:t>
            </a:r>
            <a:endParaRPr lang="de-CH" dirty="0"/>
          </a:p>
        </p:txBody>
      </p:sp>
      <p:pic>
        <p:nvPicPr>
          <p:cNvPr id="310274" name="Picture 2" descr="http://www.bssaudio.com/images/products/GS724%20Reflection.pn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28838" y="1873173"/>
            <a:ext cx="8003975" cy="1559216"/>
          </a:xfrm>
          <a:prstGeom prst="rect">
            <a:avLst/>
          </a:prstGeom>
          <a:noFill/>
        </p:spPr>
      </p:pic>
      <p:sp>
        <p:nvSpPr>
          <p:cNvPr id="11" name="Rechteck 10"/>
          <p:cNvSpPr/>
          <p:nvPr/>
        </p:nvSpPr>
        <p:spPr>
          <a:xfrm>
            <a:off x="550662" y="3584789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de-CH" dirty="0" err="1" smtClean="0">
                <a:cs typeface="Arial" pitchFamily="34" charset="0"/>
              </a:rPr>
              <a:t>LabX</a:t>
            </a:r>
            <a:r>
              <a:rPr lang="de-CH" dirty="0" smtClean="0">
                <a:cs typeface="Arial" pitchFamily="34" charset="0"/>
              </a:rPr>
              <a:t> Titanium 411 AVB Bridge</a:t>
            </a:r>
            <a:endParaRPr lang="de-CH" dirty="0"/>
          </a:p>
        </p:txBody>
      </p:sp>
      <p:pic>
        <p:nvPicPr>
          <p:cNvPr id="310277" name="Picture 5" descr="C:\Dokumente und Einstellungen\akaramustafaoglu\Desktop\Titanium 411 back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005556" y="5483218"/>
            <a:ext cx="4827321" cy="980404"/>
          </a:xfrm>
          <a:prstGeom prst="rect">
            <a:avLst/>
          </a:prstGeom>
          <a:noFill/>
        </p:spPr>
      </p:pic>
      <p:pic>
        <p:nvPicPr>
          <p:cNvPr id="310279" name="Picture 7" descr="C:\Dokumente und Einstellungen\akaramustafaoglu\Desktop\Titanium 411 front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50662" y="4092721"/>
            <a:ext cx="4966004" cy="1021832"/>
          </a:xfrm>
          <a:prstGeom prst="rect">
            <a:avLst/>
          </a:prstGeom>
          <a:noFill/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de-CH" dirty="0" err="1" smtClean="0">
                <a:latin typeface="Arial" pitchFamily="34" charset="0"/>
                <a:cs typeface="Arial" pitchFamily="34" charset="0"/>
              </a:rPr>
              <a:t>Products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with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AVB</a:t>
            </a:r>
          </a:p>
        </p:txBody>
      </p:sp>
      <p:sp>
        <p:nvSpPr>
          <p:cNvPr id="70659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de-CH" dirty="0" err="1" smtClean="0">
                <a:latin typeface="Arial" pitchFamily="34" charset="0"/>
                <a:cs typeface="Arial" pitchFamily="34" charset="0"/>
              </a:rPr>
              <a:t>Soon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: BSS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Architectural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I/O </a:t>
            </a:r>
            <a:r>
              <a:rPr lang="de-CH" dirty="0" err="1" smtClean="0">
                <a:latin typeface="Arial" pitchFamily="34" charset="0"/>
                <a:cs typeface="Arial" pitchFamily="34" charset="0"/>
              </a:rPr>
              <a:t>with</a:t>
            </a:r>
            <a:r>
              <a:rPr lang="de-CH" dirty="0" smtClean="0">
                <a:latin typeface="Arial" pitchFamily="34" charset="0"/>
                <a:cs typeface="Arial" pitchFamily="34" charset="0"/>
              </a:rPr>
              <a:t> AVB</a:t>
            </a:r>
          </a:p>
        </p:txBody>
      </p:sp>
      <p:pic>
        <p:nvPicPr>
          <p:cNvPr id="70660" name="Picture 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3538" y="1183930"/>
            <a:ext cx="882650" cy="1223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1" name="Picture 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596188" y="1527175"/>
            <a:ext cx="1395412" cy="1028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2" name="Picture 7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84086" y="2555875"/>
            <a:ext cx="7313708" cy="3905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None/>
              <a:tabLst>
                <a:tab pos="3770313" algn="l"/>
              </a:tabLst>
            </a:pPr>
            <a:r>
              <a:rPr lang="de-CH" sz="1700" dirty="0" smtClean="0">
                <a:latin typeface="Arial" pitchFamily="34" charset="0"/>
                <a:cs typeface="Arial" pitchFamily="34" charset="0"/>
              </a:rPr>
              <a:t>Agenda</a:t>
            </a: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Principle</a:t>
            </a:r>
            <a:r>
              <a:rPr lang="de-CH" sz="1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 of </a:t>
            </a:r>
            <a:r>
              <a:rPr lang="de-CH" sz="1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operation</a:t>
            </a:r>
            <a:endParaRPr lang="de-CH" sz="1700" dirty="0" smtClean="0">
              <a:solidFill>
                <a:schemeClr val="bg1">
                  <a:lumMod val="65000"/>
                </a:schemeClr>
              </a:solidFill>
              <a:latin typeface="Arial" pitchFamily="34" charset="0"/>
              <a:cs typeface="Arial" pitchFamily="34" charset="0"/>
            </a:endParaRP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Key Advantages of AVB</a:t>
            </a: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Further Development</a:t>
            </a: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err="1" smtClean="0">
                <a:solidFill>
                  <a:schemeClr val="bg1">
                    <a:lumMod val="65000"/>
                  </a:schemeClr>
                </a:solidFill>
                <a:latin typeface="Arial" pitchFamily="34" charset="0"/>
                <a:cs typeface="Arial" pitchFamily="34" charset="0"/>
              </a:rPr>
              <a:t>Installed Basis</a:t>
            </a: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AutoNum type="arabicPeriod"/>
              <a:tabLst>
                <a:tab pos="3770313" algn="l"/>
              </a:tabLst>
              <a:defRPr/>
            </a:pPr>
            <a:r>
              <a:rPr lang="de-CH" sz="1700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Questions</a:t>
            </a: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034" name="Rectangle 2"/>
          <p:cNvSpPr>
            <a:spLocks noGrp="1"/>
          </p:cNvSpPr>
          <p:nvPr>
            <p:ph type="body" idx="4294967295"/>
          </p:nvPr>
        </p:nvSpPr>
        <p:spPr>
          <a:xfrm>
            <a:off x="457200" y="1504950"/>
            <a:ext cx="7853363" cy="4016375"/>
          </a:xfrm>
        </p:spPr>
        <p:txBody>
          <a:bodyPr/>
          <a:lstStyle/>
          <a:p>
            <a:pPr marL="381000" indent="-381000" eaLnBrk="1" hangingPunct="1">
              <a:buFontTx/>
              <a:buAutoNum type="arabicPeriod"/>
            </a:pPr>
            <a:r>
              <a:rPr lang="en-US" dirty="0" err="1" smtClean="0">
                <a:latin typeface="Arial" pitchFamily="34" charset="0"/>
                <a:cs typeface="Arial" pitchFamily="34" charset="0"/>
              </a:rPr>
              <a:t>Synchronisation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/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>PTP – Precision Timing Protocol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381000" indent="-381000" eaLnBrk="1" hangingPunct="1">
              <a:buFontTx/>
              <a:buAutoNum type="arabicPeriod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Streaming/Bandwidth reservation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>SRP – Stream Reservation Protocol</a:t>
            </a:r>
          </a:p>
          <a:p>
            <a:pPr marL="381000" indent="-381000" eaLnBrk="1" hangingPunct="1">
              <a:buFontTx/>
              <a:buNone/>
            </a:pP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72035" name="Rectang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The two basic principles of AVB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/>
          </p:cNvSpPr>
          <p:nvPr>
            <p:ph type="body" idx="4294967295"/>
          </p:nvPr>
        </p:nvSpPr>
        <p:spPr>
          <a:xfrm>
            <a:off x="457200" y="747423"/>
            <a:ext cx="8229600" cy="5669279"/>
          </a:xfrm>
        </p:spPr>
        <p:txBody>
          <a:bodyPr/>
          <a:lstStyle/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None/>
              <a:tabLst>
                <a:tab pos="3770313" algn="l"/>
              </a:tabLst>
            </a:pPr>
            <a:r>
              <a:rPr lang="de-CH" sz="2400" dirty="0" err="1" smtClean="0">
                <a:latin typeface="Arial" pitchFamily="34" charset="0"/>
                <a:cs typeface="Arial" pitchFamily="34" charset="0"/>
              </a:rPr>
              <a:t>References</a:t>
            </a:r>
            <a:endParaRPr lang="de-CH" sz="2400" dirty="0" smtClean="0">
              <a:latin typeface="Arial" pitchFamily="34" charset="0"/>
              <a:cs typeface="Arial" pitchFamily="34" charset="0"/>
            </a:endParaRPr>
          </a:p>
          <a:p>
            <a:pPr marL="304800" indent="-304800" eaLnBrk="1" hangingPunct="1">
              <a:spcBef>
                <a:spcPct val="30000"/>
              </a:spcBef>
              <a:buNone/>
              <a:tabLst>
                <a:tab pos="3770313" algn="l"/>
              </a:tabLst>
            </a:pPr>
            <a:endParaRPr lang="de-CH" sz="1200" dirty="0" smtClean="0">
              <a:latin typeface="Arial" pitchFamily="34" charset="0"/>
              <a:cs typeface="Arial" pitchFamily="34" charset="0"/>
              <a:hlinkClick r:id="rId3"/>
            </a:endParaRPr>
          </a:p>
          <a:p>
            <a:pPr marL="304800" indent="-304800" eaLnBrk="1" hangingPunct="1">
              <a:spcBef>
                <a:spcPct val="30000"/>
              </a:spcBef>
              <a:buFont typeface="Wingdings" pitchFamily="2" charset="2"/>
              <a:buNone/>
              <a:tabLst>
                <a:tab pos="3770313" algn="l"/>
              </a:tabLst>
            </a:pPr>
            <a:r>
              <a:rPr lang="de-CH" sz="1200" dirty="0" err="1" smtClean="0">
                <a:latin typeface="Arial" pitchFamily="34" charset="0"/>
                <a:cs typeface="Arial" pitchFamily="34" charset="0"/>
              </a:rPr>
              <a:t>Wikipedia</a:t>
            </a:r>
            <a:r>
              <a:rPr lang="de-CH" sz="1200" dirty="0" smtClean="0">
                <a:latin typeface="Arial" pitchFamily="34" charset="0"/>
                <a:cs typeface="Arial" pitchFamily="34" charset="0"/>
              </a:rPr>
              <a:t> Website </a:t>
            </a:r>
            <a:r>
              <a:rPr lang="de-CH" sz="1200" dirty="0" err="1" smtClean="0">
                <a:latin typeface="Arial" pitchFamily="34" charset="0"/>
                <a:cs typeface="Arial" pitchFamily="34" charset="0"/>
              </a:rPr>
              <a:t>about</a:t>
            </a:r>
            <a:r>
              <a:rPr lang="de-CH" sz="1200" dirty="0" smtClean="0">
                <a:latin typeface="Arial" pitchFamily="34" charset="0"/>
                <a:cs typeface="Arial" pitchFamily="34" charset="0"/>
              </a:rPr>
              <a:t> AVB</a:t>
            </a:r>
          </a:p>
          <a:p>
            <a:pPr marL="304800" indent="-304800" eaLnBrk="1" hangingPunct="1">
              <a:spcBef>
                <a:spcPct val="30000"/>
              </a:spcBef>
              <a:buNone/>
              <a:tabLst>
                <a:tab pos="3770313" algn="l"/>
              </a:tabLst>
            </a:pPr>
            <a:r>
              <a:rPr lang="de-CH" sz="1200" dirty="0" smtClean="0">
                <a:latin typeface="Arial" pitchFamily="34" charset="0"/>
                <a:cs typeface="Arial" pitchFamily="34" charset="0"/>
                <a:hlinkClick r:id="rId4"/>
              </a:rPr>
              <a:t>http://en.wikipedia.org/wiki/Audio_Video_Bridging</a:t>
            </a:r>
            <a:endParaRPr lang="de-CH" sz="1200" dirty="0" smtClean="0">
              <a:latin typeface="Arial" pitchFamily="34" charset="0"/>
              <a:cs typeface="Arial" pitchFamily="34" charset="0"/>
            </a:endParaRPr>
          </a:p>
          <a:p>
            <a:pPr marL="304800" indent="-304800" eaLnBrk="1" hangingPunct="1">
              <a:spcBef>
                <a:spcPct val="30000"/>
              </a:spcBef>
              <a:buNone/>
              <a:tabLst>
                <a:tab pos="3770313" algn="l"/>
              </a:tabLst>
            </a:pPr>
            <a:endParaRPr lang="de-CH" sz="1200" dirty="0" smtClean="0">
              <a:latin typeface="Arial" pitchFamily="34" charset="0"/>
              <a:cs typeface="Arial" pitchFamily="34" charset="0"/>
            </a:endParaRPr>
          </a:p>
          <a:p>
            <a:pPr marL="304800" indent="-304800" eaLnBrk="1" hangingPunct="1">
              <a:spcBef>
                <a:spcPct val="30000"/>
              </a:spcBef>
              <a:buNone/>
              <a:tabLst>
                <a:tab pos="3770313" algn="l"/>
              </a:tabLst>
            </a:pPr>
            <a:r>
              <a:rPr lang="de-CH" sz="1200" dirty="0" smtClean="0">
                <a:latin typeface="Arial" pitchFamily="34" charset="0"/>
                <a:cs typeface="Arial" pitchFamily="34" charset="0"/>
              </a:rPr>
              <a:t>Audio Video </a:t>
            </a:r>
            <a:r>
              <a:rPr lang="de-CH" sz="1200" dirty="0" err="1" smtClean="0">
                <a:latin typeface="Arial" pitchFamily="34" charset="0"/>
                <a:cs typeface="Arial" pitchFamily="34" charset="0"/>
              </a:rPr>
              <a:t>Bridging</a:t>
            </a:r>
            <a:r>
              <a:rPr lang="de-CH" sz="1200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de-CH" sz="1200" dirty="0" err="1" smtClean="0">
                <a:latin typeface="Arial" pitchFamily="34" charset="0"/>
                <a:cs typeface="Arial" pitchFamily="34" charset="0"/>
              </a:rPr>
              <a:t>Task</a:t>
            </a:r>
            <a:r>
              <a:rPr lang="de-CH" sz="1200" dirty="0" smtClean="0">
                <a:latin typeface="Arial" pitchFamily="34" charset="0"/>
                <a:cs typeface="Arial" pitchFamily="34" charset="0"/>
              </a:rPr>
              <a:t> Group</a:t>
            </a:r>
          </a:p>
          <a:p>
            <a:pPr marL="304800" indent="-304800" eaLnBrk="1" hangingPunct="1">
              <a:spcBef>
                <a:spcPct val="30000"/>
              </a:spcBef>
              <a:buNone/>
              <a:tabLst>
                <a:tab pos="3770313" algn="l"/>
              </a:tabLst>
            </a:pPr>
            <a:r>
              <a:rPr lang="de-CH" sz="1200" dirty="0" smtClean="0">
                <a:latin typeface="Arial" pitchFamily="34" charset="0"/>
                <a:cs typeface="Arial" pitchFamily="34" charset="0"/>
                <a:hlinkClick r:id="rId3"/>
              </a:rPr>
              <a:t>http://www.ieee802.org/1/pages/avbridges.html</a:t>
            </a:r>
            <a:endParaRPr lang="de-CH" sz="1200" dirty="0" smtClean="0">
              <a:latin typeface="Arial" pitchFamily="34" charset="0"/>
              <a:cs typeface="Arial" pitchFamily="34" charset="0"/>
            </a:endParaRPr>
          </a:p>
          <a:p>
            <a:pPr marL="304800" indent="-304800" eaLnBrk="1" hangingPunct="1">
              <a:spcBef>
                <a:spcPct val="30000"/>
              </a:spcBef>
              <a:buNone/>
              <a:tabLst>
                <a:tab pos="3770313" algn="l"/>
              </a:tabLst>
            </a:pPr>
            <a:endParaRPr lang="en-US" sz="1200" dirty="0" smtClean="0"/>
          </a:p>
          <a:p>
            <a:pPr marL="304800" indent="-304800" eaLnBrk="1" hangingPunct="1">
              <a:spcBef>
                <a:spcPct val="30000"/>
              </a:spcBef>
              <a:buNone/>
              <a:tabLst>
                <a:tab pos="3770313" algn="l"/>
              </a:tabLst>
            </a:pPr>
            <a:r>
              <a:rPr lang="de-CH" sz="1200" dirty="0" err="1" smtClean="0"/>
              <a:t>AVnu</a:t>
            </a:r>
            <a:r>
              <a:rPr lang="de-CH" sz="1200" dirty="0" smtClean="0"/>
              <a:t> </a:t>
            </a:r>
            <a:r>
              <a:rPr lang="de-CH" sz="1200" dirty="0" err="1" smtClean="0"/>
              <a:t>alliance</a:t>
            </a:r>
            <a:endParaRPr lang="de-CH" sz="1200" dirty="0" smtClean="0">
              <a:latin typeface="Arial" pitchFamily="34" charset="0"/>
              <a:cs typeface="Arial" pitchFamily="34" charset="0"/>
            </a:endParaRPr>
          </a:p>
          <a:p>
            <a:pPr marL="304800" indent="-304800" eaLnBrk="1" hangingPunct="1">
              <a:spcBef>
                <a:spcPct val="30000"/>
              </a:spcBef>
              <a:buNone/>
              <a:tabLst>
                <a:tab pos="3770313" algn="l"/>
              </a:tabLst>
            </a:pPr>
            <a:r>
              <a:rPr lang="de-CH" sz="1200" dirty="0" smtClean="0">
                <a:latin typeface="Arial" pitchFamily="34" charset="0"/>
                <a:cs typeface="Arial" pitchFamily="34" charset="0"/>
                <a:hlinkClick r:id="rId5"/>
              </a:rPr>
              <a:t>http://www.avnu.org</a:t>
            </a:r>
            <a:endParaRPr lang="de-CH" sz="1200" dirty="0" smtClean="0">
              <a:latin typeface="Arial" pitchFamily="34" charset="0"/>
              <a:cs typeface="Arial" pitchFamily="34" charset="0"/>
            </a:endParaRPr>
          </a:p>
          <a:p>
            <a:pPr marL="304800" indent="-304800" eaLnBrk="1" hangingPunct="1">
              <a:spcBef>
                <a:spcPct val="30000"/>
              </a:spcBef>
              <a:buNone/>
              <a:tabLst>
                <a:tab pos="3770313" algn="l"/>
              </a:tabLst>
            </a:pPr>
            <a:endParaRPr lang="de-CH" sz="1200" dirty="0" smtClean="0"/>
          </a:p>
          <a:p>
            <a:pPr marL="304800" indent="-304800" eaLnBrk="1" hangingPunct="1">
              <a:spcBef>
                <a:spcPct val="30000"/>
              </a:spcBef>
              <a:buNone/>
              <a:tabLst>
                <a:tab pos="3770313" algn="l"/>
              </a:tabLst>
            </a:pPr>
            <a:r>
              <a:rPr lang="en-US" sz="1200" dirty="0" smtClean="0"/>
              <a:t>BSS / </a:t>
            </a:r>
            <a:r>
              <a:rPr lang="en-US" sz="1200" dirty="0" err="1" smtClean="0"/>
              <a:t>dbx</a:t>
            </a:r>
            <a:r>
              <a:rPr lang="en-US" sz="1200" dirty="0" smtClean="0"/>
              <a:t> Market Manager, Iain Gregory, describes the AVB technologies</a:t>
            </a:r>
            <a:endParaRPr lang="de-CH" sz="1200" dirty="0" smtClean="0">
              <a:latin typeface="Arial" pitchFamily="34" charset="0"/>
              <a:cs typeface="Arial" pitchFamily="34" charset="0"/>
            </a:endParaRPr>
          </a:p>
          <a:p>
            <a:pPr marL="304800" indent="-304800" eaLnBrk="1" hangingPunct="1">
              <a:spcBef>
                <a:spcPct val="30000"/>
              </a:spcBef>
              <a:buNone/>
              <a:tabLst>
                <a:tab pos="3770313" algn="l"/>
              </a:tabLst>
            </a:pPr>
            <a:r>
              <a:rPr lang="de-CH" sz="1200" dirty="0" smtClean="0">
                <a:latin typeface="Arial" pitchFamily="34" charset="0"/>
                <a:cs typeface="Arial" pitchFamily="34" charset="0"/>
                <a:hlinkClick r:id="rId6"/>
              </a:rPr>
              <a:t>http://www.youtube.com/watch?v=fD9UPurMMnA</a:t>
            </a:r>
            <a:endParaRPr lang="de-CH" sz="1200" dirty="0" smtClean="0">
              <a:latin typeface="Arial" pitchFamily="34" charset="0"/>
              <a:cs typeface="Arial" pitchFamily="34" charset="0"/>
            </a:endParaRPr>
          </a:p>
          <a:p>
            <a:pPr marL="304800" indent="-304800" eaLnBrk="1" hangingPunct="1">
              <a:spcBef>
                <a:spcPct val="30000"/>
              </a:spcBef>
              <a:buNone/>
              <a:tabLst>
                <a:tab pos="3770313" algn="l"/>
              </a:tabLst>
            </a:pPr>
            <a:endParaRPr lang="de-CH" sz="1200" dirty="0" smtClean="0">
              <a:latin typeface="Arial" pitchFamily="34" charset="0"/>
              <a:cs typeface="Arial" pitchFamily="34" charset="0"/>
            </a:endParaRPr>
          </a:p>
          <a:p>
            <a:pPr marL="304800" indent="-304800" eaLnBrk="1" hangingPunct="1">
              <a:spcBef>
                <a:spcPct val="30000"/>
              </a:spcBef>
              <a:buNone/>
              <a:tabLst>
                <a:tab pos="3770313" algn="l"/>
              </a:tabLst>
            </a:pPr>
            <a:r>
              <a:rPr lang="de-CH" sz="1200" dirty="0" smtClean="0"/>
              <a:t>Video on Audio Video </a:t>
            </a:r>
            <a:r>
              <a:rPr lang="de-CH" sz="1200" dirty="0" err="1" smtClean="0"/>
              <a:t>Bridging</a:t>
            </a:r>
            <a:r>
              <a:rPr lang="de-CH" sz="1200" dirty="0" smtClean="0"/>
              <a:t> (AVB) ISE 2011 </a:t>
            </a:r>
            <a:r>
              <a:rPr lang="de-CH" sz="1200" dirty="0" err="1" smtClean="0"/>
              <a:t>Interop</a:t>
            </a:r>
            <a:r>
              <a:rPr lang="de-CH" sz="1200" dirty="0" smtClean="0"/>
              <a:t> (</a:t>
            </a:r>
            <a:r>
              <a:rPr lang="de-CH" sz="1200" dirty="0" err="1" smtClean="0"/>
              <a:t>Avid</a:t>
            </a:r>
            <a:r>
              <a:rPr lang="de-CH" sz="1200" dirty="0" smtClean="0"/>
              <a:t>, Harman, Lab X, and </a:t>
            </a:r>
            <a:r>
              <a:rPr lang="de-CH" sz="1200" dirty="0" err="1" smtClean="0"/>
              <a:t>Marvell</a:t>
            </a:r>
            <a:r>
              <a:rPr lang="de-CH" sz="1200" dirty="0" smtClean="0"/>
              <a:t>) Demo</a:t>
            </a:r>
          </a:p>
          <a:p>
            <a:pPr marL="304800" indent="-304800" eaLnBrk="1" hangingPunct="1">
              <a:spcBef>
                <a:spcPct val="30000"/>
              </a:spcBef>
              <a:buNone/>
              <a:tabLst>
                <a:tab pos="3770313" algn="l"/>
              </a:tabLst>
            </a:pPr>
            <a:r>
              <a:rPr lang="de-CH" sz="1200" dirty="0" smtClean="0">
                <a:latin typeface="Arial" pitchFamily="34" charset="0"/>
                <a:cs typeface="Arial" pitchFamily="34" charset="0"/>
                <a:hlinkClick r:id="rId7"/>
              </a:rPr>
              <a:t>http://www.youtube.com/watch?v=ox1pnzPThhI</a:t>
            </a:r>
            <a:endParaRPr lang="de-CH" sz="1200" dirty="0" smtClean="0">
              <a:latin typeface="Arial" pitchFamily="34" charset="0"/>
              <a:cs typeface="Arial" pitchFamily="34" charset="0"/>
            </a:endParaRPr>
          </a:p>
          <a:p>
            <a:pPr marL="304800" indent="-304800" eaLnBrk="1" hangingPunct="1">
              <a:spcBef>
                <a:spcPct val="30000"/>
              </a:spcBef>
              <a:buNone/>
              <a:tabLst>
                <a:tab pos="3770313" algn="l"/>
              </a:tabLst>
            </a:pPr>
            <a:endParaRPr lang="de-CH" sz="1200" dirty="0" smtClean="0">
              <a:latin typeface="Arial" pitchFamily="34" charset="0"/>
              <a:cs typeface="Arial" pitchFamily="34" charset="0"/>
            </a:endParaRPr>
          </a:p>
          <a:p>
            <a:pPr marL="304800" indent="-304800" eaLnBrk="1" hangingPunct="1">
              <a:spcBef>
                <a:spcPct val="30000"/>
              </a:spcBef>
              <a:buNone/>
              <a:tabLst>
                <a:tab pos="3770313" algn="l"/>
              </a:tabLst>
            </a:pPr>
            <a:endParaRPr lang="de-CH" sz="1800" dirty="0" smtClean="0">
              <a:latin typeface="Arial" pitchFamily="34" charset="0"/>
              <a:cs typeface="Arial" pitchFamily="34" charset="0"/>
            </a:endParaRPr>
          </a:p>
          <a:p>
            <a:pPr marL="304800" indent="-304800" eaLnBrk="1" hangingPunct="1">
              <a:spcBef>
                <a:spcPct val="30000"/>
              </a:spcBef>
              <a:buNone/>
              <a:tabLst>
                <a:tab pos="3770313" algn="l"/>
              </a:tabLst>
            </a:pPr>
            <a:endParaRPr lang="de-CH" sz="1700" dirty="0" smtClean="0">
              <a:latin typeface="Arial" pitchFamily="34" charset="0"/>
              <a:cs typeface="Arial" pitchFamily="34" charset="0"/>
            </a:endParaRPr>
          </a:p>
          <a:p>
            <a:pPr marL="304800" indent="-304800" eaLnBrk="1" hangingPunct="1">
              <a:spcBef>
                <a:spcPct val="30000"/>
              </a:spcBef>
              <a:buNone/>
              <a:tabLst>
                <a:tab pos="3770313" algn="l"/>
              </a:tabLst>
            </a:pPr>
            <a:endParaRPr lang="de-CH" sz="1700" dirty="0" smtClean="0">
              <a:latin typeface="Arial" pitchFamily="34" charset="0"/>
              <a:cs typeface="Arial" pitchFamily="34" charset="0"/>
            </a:endParaRPr>
          </a:p>
          <a:p>
            <a:pPr marL="304800" indent="-304800" eaLnBrk="1" hangingPunct="1">
              <a:spcBef>
                <a:spcPct val="30000"/>
              </a:spcBef>
              <a:buNone/>
              <a:tabLst>
                <a:tab pos="3770313" algn="l"/>
              </a:tabLst>
            </a:pPr>
            <a:endParaRPr lang="de-CH" sz="1700" dirty="0" smtClean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6370" name="Rectangle 2"/>
          <p:cNvSpPr>
            <a:spLocks noGrp="1"/>
          </p:cNvSpPr>
          <p:nvPr>
            <p:ph type="body" idx="4294967295"/>
          </p:nvPr>
        </p:nvSpPr>
        <p:spPr>
          <a:xfrm>
            <a:off x="457200" y="1504950"/>
            <a:ext cx="7853363" cy="4016375"/>
          </a:xfrm>
        </p:spPr>
        <p:txBody>
          <a:bodyPr/>
          <a:lstStyle/>
          <a:p>
            <a:pPr marL="381000" indent="-381000" eaLnBrk="1" hangingPunct="1">
              <a:buFontTx/>
              <a:buAutoNum type="arabicPeriod"/>
            </a:pPr>
            <a:r>
              <a:rPr lang="en-US" dirty="0" smtClean="0">
                <a:latin typeface="Arial" pitchFamily="34" charset="0"/>
                <a:cs typeface="Arial" pitchFamily="34" charset="0"/>
              </a:rPr>
              <a:t>Synchronization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latin typeface="Arial" pitchFamily="34" charset="0"/>
                <a:cs typeface="Arial" pitchFamily="34" charset="0"/>
              </a:rPr>
              <a:t>PTP – Precision Timing Protocol</a:t>
            </a:r>
            <a:br>
              <a:rPr lang="en-US" dirty="0" smtClean="0">
                <a:latin typeface="Arial" pitchFamily="34" charset="0"/>
                <a:cs typeface="Arial" pitchFamily="34" charset="0"/>
              </a:rPr>
            </a:br>
            <a:endParaRPr lang="en-US" dirty="0" smtClean="0">
              <a:latin typeface="Arial" pitchFamily="34" charset="0"/>
              <a:cs typeface="Arial" pitchFamily="34" charset="0"/>
            </a:endParaRPr>
          </a:p>
          <a:p>
            <a:pPr marL="381000" indent="-381000" eaLnBrk="1" hangingPunct="1">
              <a:buFontTx/>
              <a:buAutoNum type="arabicPeriod"/>
            </a:pPr>
            <a:r>
              <a:rPr lang="en-US" dirty="0" smtClean="0">
                <a:solidFill>
                  <a:srgbClr val="AFE4FF"/>
                </a:solidFill>
                <a:latin typeface="Arial" pitchFamily="34" charset="0"/>
                <a:cs typeface="Arial" pitchFamily="34" charset="0"/>
              </a:rPr>
              <a:t>Streaming/Bandwidth reservation</a:t>
            </a:r>
            <a:br>
              <a:rPr lang="en-US" dirty="0" smtClean="0">
                <a:solidFill>
                  <a:srgbClr val="AFE4FF"/>
                </a:solidFill>
                <a:latin typeface="Arial" pitchFamily="34" charset="0"/>
                <a:cs typeface="Arial" pitchFamily="34" charset="0"/>
              </a:rPr>
            </a:br>
            <a:r>
              <a:rPr lang="en-US" dirty="0" smtClean="0">
                <a:solidFill>
                  <a:srgbClr val="AFE4FF"/>
                </a:solidFill>
                <a:latin typeface="Arial" pitchFamily="34" charset="0"/>
                <a:cs typeface="Arial" pitchFamily="34" charset="0"/>
              </a:rPr>
              <a:t>SRP – Stream Reservation Protocol</a:t>
            </a:r>
          </a:p>
          <a:p>
            <a:pPr marL="381000" indent="-381000" eaLnBrk="1" hangingPunct="1">
              <a:buFontTx/>
              <a:buNone/>
            </a:pPr>
            <a:endParaRPr lang="en-US" dirty="0" smtClean="0">
              <a:solidFill>
                <a:srgbClr val="AFE4F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86371" name="Rectang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The two basic principles of AVB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blank orange fram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320" y="911649"/>
            <a:ext cx="2973949" cy="2380661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311150" y="1206500"/>
            <a:ext cx="2870200" cy="1827320"/>
          </a:xfrm>
          <a:prstGeom prst="rect">
            <a:avLst/>
          </a:prstGeom>
          <a:noFill/>
        </p:spPr>
        <p:txBody>
          <a:bodyPr lIns="54001" tIns="27000" rIns="54001" bIns="270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3200" dirty="0" smtClean="0">
                <a:solidFill>
                  <a:srgbClr val="FFFFCC"/>
                </a:solidFill>
                <a:effectLst>
                  <a:outerShdw blurRad="355600" algn="ctr" rotWithShape="0">
                    <a:srgbClr val="FFFF99"/>
                  </a:outerShdw>
                </a:effectLst>
                <a:latin typeface="Futura Lt BT" pitchFamily="34" charset="0"/>
              </a:rPr>
              <a:t>devices are synchronized by time of day…</a:t>
            </a:r>
            <a:endParaRPr lang="en-US" sz="3200" dirty="0">
              <a:solidFill>
                <a:srgbClr val="FFFFCC"/>
              </a:solidFill>
              <a:effectLst>
                <a:outerShdw blurRad="355600" algn="ctr" rotWithShape="0">
                  <a:srgbClr val="FFFF99"/>
                </a:outerShdw>
              </a:effectLst>
              <a:latin typeface="Futura Lt BT" pitchFamily="34" charset="0"/>
            </a:endParaRPr>
          </a:p>
        </p:txBody>
      </p:sp>
      <p:pic>
        <p:nvPicPr>
          <p:cNvPr id="4" name="Picture 4" descr="Bandwidth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4220" y="2603499"/>
            <a:ext cx="6105766" cy="366736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174085" name="Rectangle 2"/>
          <p:cNvSpPr>
            <a:spLocks/>
          </p:cNvSpPr>
          <p:nvPr/>
        </p:nvSpPr>
        <p:spPr bwMode="auto">
          <a:xfrm>
            <a:off x="3979863" y="1206500"/>
            <a:ext cx="4167187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81000" indent="-381000">
              <a:spcBef>
                <a:spcPct val="20000"/>
              </a:spcBef>
              <a:spcAft>
                <a:spcPts val="600"/>
              </a:spcAft>
            </a:pPr>
            <a:r>
              <a:rPr lang="en-US" sz="2000" dirty="0" smtClean="0">
                <a:cs typeface="Arial" pitchFamily="34" charset="0"/>
              </a:rPr>
              <a:t>Devices are connected to an </a:t>
            </a:r>
            <a:r>
              <a:rPr lang="en-US" sz="2000" dirty="0" err="1" smtClean="0">
                <a:cs typeface="Arial" pitchFamily="34" charset="0"/>
              </a:rPr>
              <a:t>ethernet</a:t>
            </a:r>
            <a:r>
              <a:rPr lang="en-US" sz="2000" dirty="0" smtClean="0">
                <a:cs typeface="Arial" pitchFamily="34" charset="0"/>
              </a:rPr>
              <a:t> network like PCs</a:t>
            </a:r>
            <a:endParaRPr lang="en-US" sz="2000" dirty="0">
              <a:solidFill>
                <a:srgbClr val="AFE4FF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blank orange fram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320" y="911649"/>
            <a:ext cx="2973949" cy="2380661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15362" name="Picture 2" descr="F:\Clocking\Clock 1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4220" y="2606040"/>
            <a:ext cx="6105766" cy="366736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311150" y="1114425"/>
            <a:ext cx="2870200" cy="1217923"/>
          </a:xfrm>
          <a:prstGeom prst="rect">
            <a:avLst/>
          </a:prstGeom>
          <a:noFill/>
        </p:spPr>
        <p:txBody>
          <a:bodyPr lIns="54001" tIns="27000" rIns="54001" bIns="270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800" dirty="0" smtClean="0">
                <a:solidFill>
                  <a:srgbClr val="FFFFCC"/>
                </a:solidFill>
                <a:effectLst>
                  <a:outerShdw blurRad="355600" algn="ctr" rotWithShape="0">
                    <a:srgbClr val="FFFF99"/>
                  </a:outerShdw>
                </a:effectLst>
                <a:latin typeface="Futura Lt BT" pitchFamily="34" charset="0"/>
              </a:rPr>
              <a:t>devices are synchronized by time of day…</a:t>
            </a:r>
            <a:endParaRPr lang="en-US" sz="2800" dirty="0">
              <a:solidFill>
                <a:srgbClr val="FFFFCC"/>
              </a:solidFill>
              <a:effectLst>
                <a:outerShdw blurRad="355600" algn="ctr" rotWithShape="0">
                  <a:srgbClr val="FFFF99"/>
                </a:outerShdw>
              </a:effectLst>
              <a:latin typeface="Futura Lt BT" pitchFamily="34" charset="0"/>
            </a:endParaRPr>
          </a:p>
        </p:txBody>
      </p:sp>
      <p:sp>
        <p:nvSpPr>
          <p:cNvPr id="176133" name="Rectangle 2"/>
          <p:cNvSpPr>
            <a:spLocks/>
          </p:cNvSpPr>
          <p:nvPr/>
        </p:nvSpPr>
        <p:spPr bwMode="auto">
          <a:xfrm>
            <a:off x="3979863" y="1206500"/>
            <a:ext cx="4167187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81000" indent="-381000">
              <a:spcBef>
                <a:spcPct val="20000"/>
              </a:spcBef>
              <a:spcAft>
                <a:spcPts val="600"/>
              </a:spcAft>
            </a:pPr>
            <a:r>
              <a:rPr lang="en-US" sz="2000" dirty="0" smtClean="0">
                <a:cs typeface="Arial" pitchFamily="34" charset="0"/>
              </a:rPr>
              <a:t>The device most capable of being the master is determined.</a:t>
            </a:r>
            <a:endParaRPr lang="en-US" sz="2000" dirty="0">
              <a:solidFill>
                <a:srgbClr val="AFE4FF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F:\blank orange frame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1320" y="911649"/>
            <a:ext cx="2973949" cy="2380661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16391" name="Picture 7" descr="F:\Clocking\Clocking 2 b.p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24220" y="2606040"/>
            <a:ext cx="6105766" cy="366736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16392" name="Picture 8" descr="F:\Clocking\Clock 3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924220" y="2606040"/>
            <a:ext cx="6105766" cy="366736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16393" name="Picture 9" descr="F:\Clocking\Clock 4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924220" y="2606040"/>
            <a:ext cx="6105766" cy="366736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16394" name="Picture 10" descr="F:\Clocking\Clock 5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24220" y="2606040"/>
            <a:ext cx="6105766" cy="366736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pic>
        <p:nvPicPr>
          <p:cNvPr id="16395" name="Picture 11" descr="F:\Clocking\Clock 6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924244" y="2606040"/>
            <a:ext cx="6105766" cy="3667362"/>
          </a:xfrm>
          <a:prstGeom prst="rect">
            <a:avLst/>
          </a:prstGeom>
          <a:noFill/>
          <a:effectLst>
            <a:reflection blurRad="6350" stA="52000" endA="300" endPos="35000" dir="5400000" sy="-100000" algn="bl" rotWithShape="0"/>
          </a:effectLst>
        </p:spPr>
      </p:pic>
      <p:sp>
        <p:nvSpPr>
          <p:cNvPr id="6" name="TextBox 5"/>
          <p:cNvSpPr txBox="1"/>
          <p:nvPr/>
        </p:nvSpPr>
        <p:spPr>
          <a:xfrm>
            <a:off x="311150" y="1114425"/>
            <a:ext cx="2870200" cy="1217923"/>
          </a:xfrm>
          <a:prstGeom prst="rect">
            <a:avLst/>
          </a:prstGeom>
          <a:noFill/>
        </p:spPr>
        <p:txBody>
          <a:bodyPr lIns="54001" tIns="27000" rIns="54001" bIns="27000">
            <a:spAutoFit/>
          </a:bodyPr>
          <a:lstStyle/>
          <a:p>
            <a:pPr algn="ctr" eaLnBrk="0" hangingPunct="0">
              <a:lnSpc>
                <a:spcPct val="90000"/>
              </a:lnSpc>
              <a:spcBef>
                <a:spcPct val="20000"/>
              </a:spcBef>
              <a:defRPr/>
            </a:pPr>
            <a:r>
              <a:rPr lang="en-US" sz="2800" dirty="0" smtClean="0">
                <a:solidFill>
                  <a:srgbClr val="FFFFCC"/>
                </a:solidFill>
                <a:effectLst>
                  <a:outerShdw blurRad="355600" algn="ctr" rotWithShape="0">
                    <a:srgbClr val="FFFF99"/>
                  </a:outerShdw>
                </a:effectLst>
                <a:latin typeface="Futura Lt BT" pitchFamily="34" charset="0"/>
              </a:rPr>
              <a:t>devices are synchronized by time of day…</a:t>
            </a:r>
            <a:endParaRPr lang="en-US" sz="2800" dirty="0">
              <a:solidFill>
                <a:srgbClr val="FFFFCC"/>
              </a:solidFill>
              <a:effectLst>
                <a:outerShdw blurRad="355600" algn="ctr" rotWithShape="0">
                  <a:srgbClr val="FFFF99"/>
                </a:outerShdw>
              </a:effectLst>
              <a:latin typeface="Futura Lt BT" pitchFamily="34" charset="0"/>
            </a:endParaRPr>
          </a:p>
        </p:txBody>
      </p:sp>
      <p:sp>
        <p:nvSpPr>
          <p:cNvPr id="178185" name="Rectangle 2"/>
          <p:cNvSpPr>
            <a:spLocks/>
          </p:cNvSpPr>
          <p:nvPr/>
        </p:nvSpPr>
        <p:spPr bwMode="auto">
          <a:xfrm>
            <a:off x="3979863" y="1206500"/>
            <a:ext cx="4167187" cy="89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81000" indent="-381000">
              <a:spcBef>
                <a:spcPct val="20000"/>
              </a:spcBef>
              <a:spcAft>
                <a:spcPts val="600"/>
              </a:spcAft>
            </a:pPr>
            <a:r>
              <a:rPr lang="en-US" sz="2000" dirty="0" smtClean="0">
                <a:cs typeface="Arial" pitchFamily="34" charset="0"/>
              </a:rPr>
              <a:t>All other devices use the time of the master as their reference.</a:t>
            </a:r>
            <a:endParaRPr lang="en-US" sz="2000" dirty="0">
              <a:solidFill>
                <a:srgbClr val="AFE4FF"/>
              </a:solidFill>
              <a:cs typeface="Arial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xit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0226" name="Rectangle 2"/>
          <p:cNvSpPr>
            <a:spLocks noGrp="1"/>
          </p:cNvSpPr>
          <p:nvPr>
            <p:ph type="body" idx="4294967295"/>
          </p:nvPr>
        </p:nvSpPr>
        <p:spPr>
          <a:xfrm>
            <a:off x="630238" y="3321050"/>
            <a:ext cx="8281987" cy="2720975"/>
          </a:xfrm>
        </p:spPr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The master sends about 100 Sync() packets per second.</a:t>
            </a:r>
          </a:p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This packet is very short to minimize jitter. </a:t>
            </a:r>
          </a:p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A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furter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follow_up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 message tells what time it was when the </a:t>
            </a:r>
            <a:r>
              <a:rPr lang="en-US" dirty="0" err="1" smtClean="0">
                <a:latin typeface="Arial" pitchFamily="34" charset="0"/>
                <a:cs typeface="Arial" pitchFamily="34" charset="0"/>
              </a:rPr>
              <a:t>Scnc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() packet was sent.</a:t>
            </a:r>
          </a:p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The measured and transmitted time differences allow the slaves to calibrate their clocks to the correct speed. </a:t>
            </a:r>
          </a:p>
        </p:txBody>
      </p:sp>
      <p:sp>
        <p:nvSpPr>
          <p:cNvPr id="180227" name="Rectangle 3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eaLnBrk="1" hangingPunct="1"/>
            <a:r>
              <a:rPr lang="en-US" dirty="0" smtClean="0">
                <a:latin typeface="Arial" pitchFamily="34" charset="0"/>
                <a:cs typeface="Arial" pitchFamily="34" charset="0"/>
              </a:rPr>
              <a:t>Drift compensation (“Clocks run equally fast”)</a:t>
            </a:r>
          </a:p>
        </p:txBody>
      </p:sp>
      <p:sp>
        <p:nvSpPr>
          <p:cNvPr id="180228" name="Line 4"/>
          <p:cNvSpPr>
            <a:spLocks noChangeShapeType="1"/>
          </p:cNvSpPr>
          <p:nvPr/>
        </p:nvSpPr>
        <p:spPr bwMode="auto">
          <a:xfrm>
            <a:off x="989013" y="1681163"/>
            <a:ext cx="7083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CH"/>
          </a:p>
        </p:txBody>
      </p:sp>
      <p:sp>
        <p:nvSpPr>
          <p:cNvPr id="180229" name="Line 5"/>
          <p:cNvSpPr>
            <a:spLocks noChangeShapeType="1"/>
          </p:cNvSpPr>
          <p:nvPr/>
        </p:nvSpPr>
        <p:spPr bwMode="auto">
          <a:xfrm>
            <a:off x="1016000" y="2852738"/>
            <a:ext cx="7083425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CH"/>
          </a:p>
        </p:txBody>
      </p:sp>
      <p:sp>
        <p:nvSpPr>
          <p:cNvPr id="180230" name="Line 6"/>
          <p:cNvSpPr>
            <a:spLocks noChangeShapeType="1"/>
          </p:cNvSpPr>
          <p:nvPr/>
        </p:nvSpPr>
        <p:spPr bwMode="auto">
          <a:xfrm rot="17944481" flipV="1">
            <a:off x="889794" y="2251869"/>
            <a:ext cx="1303338" cy="6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CH"/>
          </a:p>
        </p:txBody>
      </p:sp>
      <p:sp>
        <p:nvSpPr>
          <p:cNvPr id="180231" name="Text Box 7"/>
          <p:cNvSpPr txBox="1">
            <a:spLocks noChangeArrowheads="1"/>
          </p:cNvSpPr>
          <p:nvPr/>
        </p:nvSpPr>
        <p:spPr bwMode="auto">
          <a:xfrm rot="-3655519">
            <a:off x="1016000" y="2147888"/>
            <a:ext cx="658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CH" sz="1200" b="0"/>
              <a:t>Sync()</a:t>
            </a:r>
          </a:p>
        </p:txBody>
      </p:sp>
      <p:sp>
        <p:nvSpPr>
          <p:cNvPr id="180232" name="Line 8"/>
          <p:cNvSpPr>
            <a:spLocks noChangeShapeType="1"/>
          </p:cNvSpPr>
          <p:nvPr/>
        </p:nvSpPr>
        <p:spPr bwMode="auto">
          <a:xfrm rot="17944481" flipV="1">
            <a:off x="1327944" y="2245519"/>
            <a:ext cx="1303338" cy="6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CH"/>
          </a:p>
        </p:txBody>
      </p:sp>
      <p:sp>
        <p:nvSpPr>
          <p:cNvPr id="180233" name="Text Box 9"/>
          <p:cNvSpPr txBox="1">
            <a:spLocks noChangeArrowheads="1"/>
          </p:cNvSpPr>
          <p:nvPr/>
        </p:nvSpPr>
        <p:spPr bwMode="auto">
          <a:xfrm rot="-3655519">
            <a:off x="1212850" y="2141538"/>
            <a:ext cx="11318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CH" sz="1200" b="0"/>
              <a:t>Follow_up(t0)</a:t>
            </a:r>
          </a:p>
        </p:txBody>
      </p:sp>
      <p:sp>
        <p:nvSpPr>
          <p:cNvPr id="180234" name="Line 10"/>
          <p:cNvSpPr>
            <a:spLocks noChangeShapeType="1"/>
          </p:cNvSpPr>
          <p:nvPr/>
        </p:nvSpPr>
        <p:spPr bwMode="auto">
          <a:xfrm rot="17944481" flipV="1">
            <a:off x="2274094" y="2262982"/>
            <a:ext cx="1303337" cy="6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CH"/>
          </a:p>
        </p:txBody>
      </p:sp>
      <p:sp>
        <p:nvSpPr>
          <p:cNvPr id="180235" name="Text Box 11"/>
          <p:cNvSpPr txBox="1">
            <a:spLocks noChangeArrowheads="1"/>
          </p:cNvSpPr>
          <p:nvPr/>
        </p:nvSpPr>
        <p:spPr bwMode="auto">
          <a:xfrm rot="-3655519">
            <a:off x="2400301" y="2159000"/>
            <a:ext cx="658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CH" sz="1200" b="0"/>
              <a:t>Sync()</a:t>
            </a:r>
          </a:p>
        </p:txBody>
      </p:sp>
      <p:sp>
        <p:nvSpPr>
          <p:cNvPr id="180236" name="Line 12"/>
          <p:cNvSpPr>
            <a:spLocks noChangeShapeType="1"/>
          </p:cNvSpPr>
          <p:nvPr/>
        </p:nvSpPr>
        <p:spPr bwMode="auto">
          <a:xfrm rot="17944481" flipV="1">
            <a:off x="2712244" y="2256632"/>
            <a:ext cx="1303337" cy="6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CH"/>
          </a:p>
        </p:txBody>
      </p:sp>
      <p:sp>
        <p:nvSpPr>
          <p:cNvPr id="180237" name="Text Box 13"/>
          <p:cNvSpPr txBox="1">
            <a:spLocks noChangeArrowheads="1"/>
          </p:cNvSpPr>
          <p:nvPr/>
        </p:nvSpPr>
        <p:spPr bwMode="auto">
          <a:xfrm rot="-3655519">
            <a:off x="2597150" y="2152650"/>
            <a:ext cx="11318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CH" sz="1200" b="0"/>
              <a:t>Follow_up(t1)</a:t>
            </a:r>
          </a:p>
        </p:txBody>
      </p:sp>
      <p:sp>
        <p:nvSpPr>
          <p:cNvPr id="180238" name="Line 14"/>
          <p:cNvSpPr>
            <a:spLocks noChangeShapeType="1"/>
          </p:cNvSpPr>
          <p:nvPr/>
        </p:nvSpPr>
        <p:spPr bwMode="auto">
          <a:xfrm rot="17944481" flipV="1">
            <a:off x="3658394" y="2274094"/>
            <a:ext cx="1303338" cy="6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CH"/>
          </a:p>
        </p:txBody>
      </p:sp>
      <p:sp>
        <p:nvSpPr>
          <p:cNvPr id="180239" name="Text Box 15"/>
          <p:cNvSpPr txBox="1">
            <a:spLocks noChangeArrowheads="1"/>
          </p:cNvSpPr>
          <p:nvPr/>
        </p:nvSpPr>
        <p:spPr bwMode="auto">
          <a:xfrm rot="-3655519">
            <a:off x="3784600" y="2170113"/>
            <a:ext cx="65881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CH" sz="1200" b="0"/>
              <a:t>Sync()</a:t>
            </a:r>
          </a:p>
        </p:txBody>
      </p:sp>
      <p:sp>
        <p:nvSpPr>
          <p:cNvPr id="180240" name="Line 16"/>
          <p:cNvSpPr>
            <a:spLocks noChangeShapeType="1"/>
          </p:cNvSpPr>
          <p:nvPr/>
        </p:nvSpPr>
        <p:spPr bwMode="auto">
          <a:xfrm rot="17944481" flipV="1">
            <a:off x="4096544" y="2267744"/>
            <a:ext cx="1303338" cy="6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CH"/>
          </a:p>
        </p:txBody>
      </p:sp>
      <p:sp>
        <p:nvSpPr>
          <p:cNvPr id="180241" name="Text Box 17"/>
          <p:cNvSpPr txBox="1">
            <a:spLocks noChangeArrowheads="1"/>
          </p:cNvSpPr>
          <p:nvPr/>
        </p:nvSpPr>
        <p:spPr bwMode="auto">
          <a:xfrm rot="-3655519">
            <a:off x="3981450" y="2163763"/>
            <a:ext cx="1131887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CH" sz="1200" b="0"/>
              <a:t>Follow_up(t2)</a:t>
            </a:r>
          </a:p>
        </p:txBody>
      </p:sp>
      <p:sp>
        <p:nvSpPr>
          <p:cNvPr id="180242" name="Line 18"/>
          <p:cNvSpPr>
            <a:spLocks noChangeShapeType="1"/>
          </p:cNvSpPr>
          <p:nvPr/>
        </p:nvSpPr>
        <p:spPr bwMode="auto">
          <a:xfrm rot="17944481" flipV="1">
            <a:off x="5042694" y="2285207"/>
            <a:ext cx="1303337" cy="6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CH"/>
          </a:p>
        </p:txBody>
      </p:sp>
      <p:sp>
        <p:nvSpPr>
          <p:cNvPr id="180243" name="Text Box 19"/>
          <p:cNvSpPr txBox="1">
            <a:spLocks noChangeArrowheads="1"/>
          </p:cNvSpPr>
          <p:nvPr/>
        </p:nvSpPr>
        <p:spPr bwMode="auto">
          <a:xfrm rot="-3655519">
            <a:off x="5168901" y="2181225"/>
            <a:ext cx="658812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CH" sz="1200" b="0"/>
              <a:t>Sync()</a:t>
            </a:r>
          </a:p>
        </p:txBody>
      </p:sp>
      <p:sp>
        <p:nvSpPr>
          <p:cNvPr id="180244" name="Line 20"/>
          <p:cNvSpPr>
            <a:spLocks noChangeShapeType="1"/>
          </p:cNvSpPr>
          <p:nvPr/>
        </p:nvSpPr>
        <p:spPr bwMode="auto">
          <a:xfrm rot="17944481" flipV="1">
            <a:off x="5480844" y="2278857"/>
            <a:ext cx="1303337" cy="63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de-CH"/>
          </a:p>
        </p:txBody>
      </p:sp>
      <p:sp>
        <p:nvSpPr>
          <p:cNvPr id="180245" name="Text Box 21"/>
          <p:cNvSpPr txBox="1">
            <a:spLocks noChangeArrowheads="1"/>
          </p:cNvSpPr>
          <p:nvPr/>
        </p:nvSpPr>
        <p:spPr bwMode="auto">
          <a:xfrm rot="-3655519">
            <a:off x="5365750" y="2174875"/>
            <a:ext cx="1131888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de-CH" sz="1200" b="0"/>
              <a:t>Follow_up(t3)</a:t>
            </a:r>
          </a:p>
        </p:txBody>
      </p:sp>
      <p:sp>
        <p:nvSpPr>
          <p:cNvPr id="180246" name="Rectangle 22"/>
          <p:cNvSpPr>
            <a:spLocks noChangeArrowheads="1"/>
          </p:cNvSpPr>
          <p:nvPr/>
        </p:nvSpPr>
        <p:spPr bwMode="auto">
          <a:xfrm>
            <a:off x="385763" y="2573338"/>
            <a:ext cx="107315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1400">
                <a:cs typeface="Arial" pitchFamily="34" charset="0"/>
              </a:rPr>
              <a:t>Master</a:t>
            </a:r>
          </a:p>
        </p:txBody>
      </p:sp>
      <p:sp>
        <p:nvSpPr>
          <p:cNvPr id="180247" name="Rectangle 23"/>
          <p:cNvSpPr>
            <a:spLocks noChangeArrowheads="1"/>
          </p:cNvSpPr>
          <p:nvPr/>
        </p:nvSpPr>
        <p:spPr bwMode="auto">
          <a:xfrm>
            <a:off x="692150" y="1403350"/>
            <a:ext cx="1073150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1400">
                <a:cs typeface="Arial" pitchFamily="34" charset="0"/>
              </a:rPr>
              <a:t>Slave</a:t>
            </a:r>
          </a:p>
        </p:txBody>
      </p:sp>
      <p:sp>
        <p:nvSpPr>
          <p:cNvPr id="180248" name="Rectangle 24"/>
          <p:cNvSpPr>
            <a:spLocks noChangeArrowheads="1"/>
          </p:cNvSpPr>
          <p:nvPr/>
        </p:nvSpPr>
        <p:spPr bwMode="auto">
          <a:xfrm>
            <a:off x="8091488" y="1536700"/>
            <a:ext cx="225425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1400">
                <a:cs typeface="Arial" pitchFamily="34" charset="0"/>
              </a:rPr>
              <a:t>t</a:t>
            </a:r>
          </a:p>
        </p:txBody>
      </p:sp>
      <p:sp>
        <p:nvSpPr>
          <p:cNvPr id="180249" name="Rectangle 25"/>
          <p:cNvSpPr>
            <a:spLocks noChangeArrowheads="1"/>
          </p:cNvSpPr>
          <p:nvPr/>
        </p:nvSpPr>
        <p:spPr bwMode="auto">
          <a:xfrm>
            <a:off x="8142288" y="2706688"/>
            <a:ext cx="225425" cy="241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177800" indent="-177800">
              <a:spcBef>
                <a:spcPct val="20000"/>
              </a:spcBef>
              <a:spcAft>
                <a:spcPts val="600"/>
              </a:spcAft>
              <a:buFont typeface="Wingdings" pitchFamily="2" charset="2"/>
              <a:buNone/>
            </a:pPr>
            <a:r>
              <a:rPr lang="en-US" sz="1400">
                <a:cs typeface="Arial" pitchFamily="34" charset="0"/>
              </a:rPr>
              <a:t>t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arman PPT Template - Standard Format">
  <a:themeElements>
    <a:clrScheme name="HarmanColors">
      <a:dk1>
        <a:srgbClr val="003A58"/>
      </a:dk1>
      <a:lt1>
        <a:sysClr val="window" lastClr="FFFFFF"/>
      </a:lt1>
      <a:dk2>
        <a:srgbClr val="595959"/>
      </a:dk2>
      <a:lt2>
        <a:srgbClr val="EFEFEF"/>
      </a:lt2>
      <a:accent1>
        <a:srgbClr val="003A58"/>
      </a:accent1>
      <a:accent2>
        <a:srgbClr val="945050"/>
      </a:accent2>
      <a:accent3>
        <a:srgbClr val="B4B889"/>
      </a:accent3>
      <a:accent4>
        <a:srgbClr val="7D6060"/>
      </a:accent4>
      <a:accent5>
        <a:srgbClr val="B07033"/>
      </a:accent5>
      <a:accent6>
        <a:srgbClr val="739E73"/>
      </a:accent6>
      <a:hlink>
        <a:srgbClr val="424EFF"/>
      </a:hlink>
      <a:folHlink>
        <a:srgbClr val="800080"/>
      </a:folHlink>
    </a:clrScheme>
    <a:fontScheme name="Office Classic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>
        <a:noFill/>
      </a:spPr>
      <a:bodyPr wrap="square" rtlCol="0">
        <a:spAutoFit/>
      </a:bodyPr>
      <a:lstStyle>
        <a:defPPr>
          <a:defRPr dirty="0"/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Harman PPT Template - Standard Format</Template>
  <TotalTime>0</TotalTime>
  <Words>1194</Words>
  <Application>Microsoft Office PowerPoint</Application>
  <PresentationFormat>Bildschirmpräsentation (4:3)</PresentationFormat>
  <Paragraphs>242</Paragraphs>
  <Slides>40</Slides>
  <Notes>40</Notes>
  <HiddenSlides>0</HiddenSlides>
  <MMClips>0</MMClips>
  <ScaleCrop>false</ScaleCrop>
  <HeadingPairs>
    <vt:vector size="6" baseType="variant">
      <vt:variant>
        <vt:lpstr>Design</vt:lpstr>
      </vt:variant>
      <vt:variant>
        <vt:i4>1</vt:i4>
      </vt:variant>
      <vt:variant>
        <vt:lpstr>Eingebettete OLE-Server</vt:lpstr>
      </vt:variant>
      <vt:variant>
        <vt:i4>1</vt:i4>
      </vt:variant>
      <vt:variant>
        <vt:lpstr>Folientitel</vt:lpstr>
      </vt:variant>
      <vt:variant>
        <vt:i4>40</vt:i4>
      </vt:variant>
    </vt:vector>
  </HeadingPairs>
  <TitlesOfParts>
    <vt:vector size="42" baseType="lpstr">
      <vt:lpstr>Harman PPT Template - Standard Format</vt:lpstr>
      <vt:lpstr>Visio</vt:lpstr>
      <vt:lpstr>Folie 0</vt:lpstr>
      <vt:lpstr>Folie 1</vt:lpstr>
      <vt:lpstr>Folie 2</vt:lpstr>
      <vt:lpstr>The two basic principles of AVB</vt:lpstr>
      <vt:lpstr>The two basic principles of AVB</vt:lpstr>
      <vt:lpstr>Folie 5</vt:lpstr>
      <vt:lpstr>Folie 6</vt:lpstr>
      <vt:lpstr>Folie 7</vt:lpstr>
      <vt:lpstr>Drift compensation (“Clocks run equally fast”)</vt:lpstr>
      <vt:lpstr>Time Synchronization – “Clocks show the same time of day”</vt:lpstr>
      <vt:lpstr>“Time stamping” of PTP Packets</vt:lpstr>
      <vt:lpstr>The two basic principles of AVB</vt:lpstr>
      <vt:lpstr>Folie 12</vt:lpstr>
      <vt:lpstr>Folie 13</vt:lpstr>
      <vt:lpstr>Folie 14</vt:lpstr>
      <vt:lpstr>Folie 15</vt:lpstr>
      <vt:lpstr>Folie 16</vt:lpstr>
      <vt:lpstr>Folie 17</vt:lpstr>
      <vt:lpstr>Folie 18</vt:lpstr>
      <vt:lpstr>Folie 19</vt:lpstr>
      <vt:lpstr>Bandwidth reservation</vt:lpstr>
      <vt:lpstr>Presentation time</vt:lpstr>
      <vt:lpstr>Protocol encapsulation</vt:lpstr>
      <vt:lpstr>AVB Media Clock</vt:lpstr>
      <vt:lpstr>Mixing of AVB and non AVB Ethernet Networks</vt:lpstr>
      <vt:lpstr>Short summary of AVB technology</vt:lpstr>
      <vt:lpstr>Folie 26</vt:lpstr>
      <vt:lpstr>Key Advantages of AVB</vt:lpstr>
      <vt:lpstr>Folie 28</vt:lpstr>
      <vt:lpstr>Audio Video Bridging AVB - further initiatives</vt:lpstr>
      <vt:lpstr>Folie 30</vt:lpstr>
      <vt:lpstr>Avnu alliance to promote AVB</vt:lpstr>
      <vt:lpstr>Avnu alliance to promote AVB</vt:lpstr>
      <vt:lpstr>Products with AVB</vt:lpstr>
      <vt:lpstr>Products with AVB</vt:lpstr>
      <vt:lpstr>Products with AVB</vt:lpstr>
      <vt:lpstr>Products with AVB</vt:lpstr>
      <vt:lpstr>Products with AVB</vt:lpstr>
      <vt:lpstr>Folie 38</vt:lpstr>
      <vt:lpstr>Folie 39</vt:lpstr>
    </vt:vector>
  </TitlesOfParts>
  <Company>Harman/Becker Automotive Systems GmbH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0</dc:title>
  <dc:creator>Lorenz Bucher</dc:creator>
  <cp:lastModifiedBy>akaramustafaoglu</cp:lastModifiedBy>
  <cp:revision>95</cp:revision>
  <dcterms:created xsi:type="dcterms:W3CDTF">2010-07-01T09:39:17Z</dcterms:created>
  <dcterms:modified xsi:type="dcterms:W3CDTF">2011-05-19T14:24:53Z</dcterms:modified>
</cp:coreProperties>
</file>